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3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custDataLst>
    <p:tags r:id="rId2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gs" Target="tags/tag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14.emf"/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20.emf"/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18F5D65-45AD-4F4F-BBF8-710771D3B4B1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355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560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60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765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765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96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96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17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7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379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37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584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584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78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78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99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19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9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40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40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2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2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536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536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741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945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945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150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150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 fontAlgn="base"/>
            <a:r>
              <a:rPr lang="zh-CN" altLang="en-US" strike="noStrike" noProof="0" smtClean="0"/>
              <a:t>单击此处编辑母版标题样式</a:t>
            </a:r>
            <a:endParaRPr lang="zh-CN" altLang="en-US" strike="noStrike" noProof="0" smtClean="0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 fontAlgn="base"/>
            <a:r>
              <a:rPr lang="zh-CN" altLang="en-US" strike="noStrike" noProof="0" smtClean="0"/>
              <a:t>单击此处编辑母版副标题样式</a:t>
            </a:r>
            <a:endParaRPr lang="zh-CN" altLang="en-US" strike="noStrike" noProof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Rot="1"/>
          </p:cNvSpPr>
          <p:nvPr>
            <p:ph type="body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1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4.emf"/><Relationship Id="rId7" Type="http://schemas.openxmlformats.org/officeDocument/2006/relationships/oleObject" Target="../embeddings/oleObject11.bin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e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11.emf"/><Relationship Id="rId11" Type="http://schemas.openxmlformats.org/officeDocument/2006/relationships/notesSlide" Target="../notesSlides/notesSlide18.xml"/><Relationship Id="rId10" Type="http://schemas.openxmlformats.org/officeDocument/2006/relationships/vmlDrawing" Target="../drawings/vmlDrawing6.vml"/><Relationship Id="rId1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9.xml"/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5.emf"/><Relationship Id="rId1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20.emf"/><Relationship Id="rId7" Type="http://schemas.openxmlformats.org/officeDocument/2006/relationships/oleObject" Target="../embeddings/oleObject17.bin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e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7.emf"/><Relationship Id="rId11" Type="http://schemas.openxmlformats.org/officeDocument/2006/relationships/notesSlide" Target="../notesSlides/notesSlide20.xml"/><Relationship Id="rId10" Type="http://schemas.openxmlformats.org/officeDocument/2006/relationships/vmlDrawing" Target="../drawings/vmlDrawing8.vml"/><Relationship Id="rId1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6.e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0" Type="http://schemas.openxmlformats.org/officeDocument/2006/relationships/notesSlide" Target="../notesSlides/notesSlide4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1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1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1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2"/>
          <p:cNvSpPr>
            <a:spLocks noGrp="1" noRot="1"/>
          </p:cNvSpPr>
          <p:nvPr>
            <p:ph type="title"/>
          </p:nvPr>
        </p:nvSpPr>
        <p:spPr>
          <a:xfrm>
            <a:off x="468313" y="1196975"/>
            <a:ext cx="8229600" cy="2303463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sz="600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sz="6000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焦耳定律</a:t>
            </a:r>
            <a:r>
              <a:rPr lang="en-US" altLang="zh-CN" sz="600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  <a:endParaRPr lang="en-US" altLang="zh-CN" sz="6000">
              <a:solidFill>
                <a:srgbClr val="0000FF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Rectangle 2"/>
          <p:cNvSpPr/>
          <p:nvPr/>
        </p:nvSpPr>
        <p:spPr>
          <a:xfrm>
            <a:off x="304800" y="304800"/>
            <a:ext cx="861060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7" name="Rectangle 3"/>
          <p:cNvSpPr>
            <a:spLocks noGrp="1" noRot="1"/>
          </p:cNvSpPr>
          <p:nvPr>
            <p:ph idx="1"/>
          </p:nvPr>
        </p:nvSpPr>
        <p:spPr>
          <a:xfrm>
            <a:off x="395288" y="1066800"/>
            <a:ext cx="8424862" cy="213360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1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３．热功率：单位时间内导体的发热功率叫做热功率．</a:t>
            </a:r>
            <a:endParaRPr lang="zh-CN" altLang="en-US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　　热功率等于通电导体中电流</a:t>
            </a:r>
            <a:r>
              <a:rPr lang="en-US" altLang="zh-CN" b="1" i="1" dirty="0">
                <a:latin typeface="Times New Roman" panose="02020603050405020304" pitchFamily="18" charset="0"/>
              </a:rPr>
              <a:t>I </a:t>
            </a:r>
            <a:r>
              <a:rPr lang="zh-CN" altLang="en-US" b="1" dirty="0">
                <a:latin typeface="宋体" panose="02010600030101010101" pitchFamily="2" charset="-122"/>
              </a:rPr>
              <a:t>的二次方与导体电阻</a:t>
            </a:r>
            <a:r>
              <a:rPr lang="en-US" altLang="zh-CN" b="1" i="1" dirty="0">
                <a:latin typeface="Times New Roman" panose="02020603050405020304" pitchFamily="18" charset="0"/>
              </a:rPr>
              <a:t>R </a:t>
            </a:r>
            <a:r>
              <a:rPr lang="zh-CN" altLang="en-US" b="1" dirty="0">
                <a:latin typeface="宋体" panose="02010600030101010101" pitchFamily="2" charset="-122"/>
              </a:rPr>
              <a:t>的乘积．</a:t>
            </a:r>
            <a:r>
              <a:rPr lang="zh-CN" altLang="en-US" b="1" dirty="0"/>
              <a:t> </a:t>
            </a:r>
            <a:endParaRPr lang="zh-CN" altLang="en-US" b="1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971800" y="3657600"/>
          <a:ext cx="2895600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1104900" imgH="520700" progId="Equation.3">
                  <p:embed/>
                </p:oleObj>
              </mc:Choice>
              <mc:Fallback>
                <p:oleObj name="" r:id="rId1" imgW="1104900" imgH="5207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7A77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971800" y="3657600"/>
                        <a:ext cx="2895600" cy="136366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9525" cap="flat" cmpd="sng">
                        <a:solidFill>
                          <a:schemeClr val="tx2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25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charRg st="25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/>
          <p:nvPr/>
        </p:nvSpPr>
        <p:spPr>
          <a:xfrm>
            <a:off x="1600200" y="2825750"/>
            <a:ext cx="6500813" cy="1554163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zh-CN" altLang="en-US" sz="3200" b="1" i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额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=P</a:t>
            </a:r>
            <a:r>
              <a:rPr lang="zh-CN" altLang="en-US" sz="3200" b="1" i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额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/U</a:t>
            </a:r>
            <a:r>
              <a:rPr lang="zh-CN" altLang="en-US" sz="3200" b="1" i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额</a:t>
            </a:r>
            <a:endParaRPr lang="zh-CN" altLang="en-US" sz="3200" b="1" i="1" baseline="-30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=1000/220A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≈4.5A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51" name="Text Box 3"/>
          <p:cNvSpPr txBox="1"/>
          <p:nvPr/>
        </p:nvSpPr>
        <p:spPr>
          <a:xfrm>
            <a:off x="0" y="463550"/>
            <a:ext cx="9396413" cy="1554163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：规格为“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220V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1000W”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的电炉，求：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    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电炉正常工作时，通过电阻丝的电流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电炉的电阻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52" name="Text Box 4"/>
          <p:cNvSpPr txBox="1"/>
          <p:nvPr/>
        </p:nvSpPr>
        <p:spPr>
          <a:xfrm>
            <a:off x="838200" y="4425950"/>
            <a:ext cx="8686800" cy="1554163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 algn="just"/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2.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电炉的电阻：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R=U</a:t>
            </a:r>
            <a:r>
              <a:rPr lang="zh-CN" altLang="en-US" sz="3200" b="1" i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额</a:t>
            </a:r>
            <a:r>
              <a:rPr lang="en-US" altLang="zh-CN" sz="3200" b="1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/P</a:t>
            </a:r>
            <a:r>
              <a:rPr lang="zh-CN" altLang="en-US" sz="3200" b="1" i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额</a:t>
            </a:r>
            <a:endParaRPr lang="zh-CN" altLang="en-US" sz="3200" b="1" i="1" baseline="-30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 b="1" i="1" baseline="-30000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=220</a:t>
            </a:r>
            <a:r>
              <a:rPr lang="en-US" altLang="zh-CN" sz="3200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/1000Ω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53" name="Rectangle 5"/>
          <p:cNvSpPr/>
          <p:nvPr/>
        </p:nvSpPr>
        <p:spPr>
          <a:xfrm>
            <a:off x="304800" y="2216150"/>
            <a:ext cx="6724650" cy="579438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解：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由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P=UI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知，电炉正常工作时：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54" name="Rectangle 6"/>
          <p:cNvSpPr/>
          <p:nvPr/>
        </p:nvSpPr>
        <p:spPr>
          <a:xfrm>
            <a:off x="1676400" y="5873750"/>
            <a:ext cx="1635125" cy="579438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=48.4Ω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  <p:bldP spid="27653" grpId="0"/>
      <p:bldP spid="276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 Box 2"/>
          <p:cNvSpPr txBox="1"/>
          <p:nvPr/>
        </p:nvSpPr>
        <p:spPr>
          <a:xfrm>
            <a:off x="228600" y="1358900"/>
            <a:ext cx="8534400" cy="3848100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just">
              <a:spcBef>
                <a:spcPct val="50000"/>
              </a:spcBef>
            </a:pPr>
            <a:r>
              <a:rPr lang="zh-CN" alt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探究实验：</a:t>
            </a:r>
            <a:endParaRPr lang="zh-CN" altLang="en-US" sz="3600" b="1" i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给你玩具电风扇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台、干电池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节、电压表和电流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表各 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只、导线若干。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请你设法测出电风扇的直流电阻，以及电风扇工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作时总功率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电功率）和输出的机械功率。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5" name="Line 3"/>
          <p:cNvSpPr/>
          <p:nvPr/>
        </p:nvSpPr>
        <p:spPr>
          <a:xfrm>
            <a:off x="4572000" y="3933825"/>
            <a:ext cx="1524000" cy="0"/>
          </a:xfrm>
          <a:prstGeom prst="line">
            <a:avLst/>
          </a:prstGeom>
          <a:ln w="38100" cap="sq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676" name="Line 4"/>
          <p:cNvSpPr/>
          <p:nvPr/>
        </p:nvSpPr>
        <p:spPr>
          <a:xfrm>
            <a:off x="1116013" y="4508500"/>
            <a:ext cx="2133600" cy="0"/>
          </a:xfrm>
          <a:prstGeom prst="line">
            <a:avLst/>
          </a:prstGeom>
          <a:ln w="38100" cap="sq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677" name="Line 5"/>
          <p:cNvSpPr/>
          <p:nvPr/>
        </p:nvSpPr>
        <p:spPr>
          <a:xfrm>
            <a:off x="3924300" y="4508500"/>
            <a:ext cx="2514600" cy="0"/>
          </a:xfrm>
          <a:prstGeom prst="line">
            <a:avLst/>
          </a:prstGeom>
          <a:ln w="38100" cap="sq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6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4">
                                            <p:txEl>
                                              <p:charRg st="6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37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674">
                                            <p:txEl>
                                              <p:charRg st="37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5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674">
                                            <p:txEl>
                                              <p:charRg st="5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charRg st="7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674">
                                            <p:txEl>
                                              <p:charRg st="79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dvAuto="100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8673" name="Group 2"/>
          <p:cNvGrpSpPr/>
          <p:nvPr/>
        </p:nvGrpSpPr>
        <p:grpSpPr>
          <a:xfrm>
            <a:off x="539750" y="827088"/>
            <a:ext cx="1150938" cy="1223962"/>
            <a:chOff x="240" y="240"/>
            <a:chExt cx="816" cy="864"/>
          </a:xfrm>
        </p:grpSpPr>
        <p:sp>
          <p:nvSpPr>
            <p:cNvPr id="28674" name="Line 3"/>
            <p:cNvSpPr/>
            <p:nvPr/>
          </p:nvSpPr>
          <p:spPr>
            <a:xfrm>
              <a:off x="240" y="240"/>
              <a:ext cx="768" cy="864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8675" name="Text Box 4"/>
            <p:cNvSpPr txBox="1"/>
            <p:nvPr/>
          </p:nvSpPr>
          <p:spPr>
            <a:xfrm>
              <a:off x="240" y="624"/>
              <a:ext cx="768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pPr algn="just"/>
              <a:r>
                <a: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运</a:t>
              </a:r>
              <a:endPara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algn="just"/>
              <a:r>
                <a: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行情况</a:t>
              </a:r>
              <a:endPara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76" name="Text Box 5"/>
            <p:cNvSpPr txBox="1"/>
            <p:nvPr/>
          </p:nvSpPr>
          <p:spPr>
            <a:xfrm>
              <a:off x="480" y="240"/>
              <a:ext cx="576" cy="495"/>
            </a:xfrm>
            <a:prstGeom prst="rect">
              <a:avLst/>
            </a:prstGeom>
            <a:noFill/>
            <a:ln w="15875">
              <a:noFill/>
            </a:ln>
          </p:spPr>
          <p:txBody>
            <a:bodyPr anchor="t" anchorCtr="0">
              <a:spAutoFit/>
            </a:bodyPr>
            <a:p>
              <a:pPr algn="ctr">
                <a:spcBef>
                  <a:spcPct val="50000"/>
                </a:spcBef>
              </a:pPr>
              <a:r>
                <a: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物理　量</a:t>
              </a:r>
              <a:endPara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29702" name="Group 6"/>
          <p:cNvGraphicFramePr>
            <a:graphicFrameLocks noGrp="1"/>
          </p:cNvGraphicFramePr>
          <p:nvPr/>
        </p:nvGraphicFramePr>
        <p:xfrm>
          <a:off x="468313" y="827088"/>
          <a:ext cx="8351838" cy="5192713"/>
        </p:xfrm>
        <a:graphic>
          <a:graphicData uri="http://schemas.openxmlformats.org/drawingml/2006/table">
            <a:tbl>
              <a:tblPr/>
              <a:tblGrid>
                <a:gridCol w="1150937"/>
                <a:gridCol w="1138238"/>
                <a:gridCol w="1065212"/>
                <a:gridCol w="1238250"/>
                <a:gridCol w="1152525"/>
                <a:gridCol w="1152525"/>
                <a:gridCol w="1454150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电  压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</a:t>
                      </a:r>
                      <a:endParaRPr kumimoji="0" lang="en-US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电  流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</a:t>
                      </a:r>
                      <a:endParaRPr kumimoji="0" lang="en-US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电  阻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</a:t>
                      </a:r>
                      <a:endParaRPr kumimoji="0" lang="en-US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Ω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总功率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电功率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]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UI</a:t>
                      </a:r>
                      <a:r>
                        <a:rPr kumimoji="0" lang="zh-CN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热功率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</a:t>
                      </a:r>
                      <a:endParaRPr kumimoji="0" lang="en-US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机械功率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UI </a:t>
                      </a:r>
                      <a:r>
                        <a:rPr kumimoji="0" lang="zh-CN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－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</a:t>
                      </a:r>
                      <a:r>
                        <a:rPr kumimoji="0" lang="en-US" altLang="zh-CN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</a:t>
                      </a:r>
                      <a:endParaRPr kumimoji="0" lang="en-US" altLang="zh-CN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转动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0.08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卡  住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36" name="Group 40"/>
          <p:cNvGraphicFramePr>
            <a:graphicFrameLocks noGrp="1"/>
          </p:cNvGraphicFramePr>
          <p:nvPr/>
        </p:nvGraphicFramePr>
        <p:xfrm>
          <a:off x="5076825" y="2193925"/>
          <a:ext cx="3759200" cy="1727200"/>
        </p:xfrm>
        <a:graphic>
          <a:graphicData uri="http://schemas.openxmlformats.org/drawingml/2006/table">
            <a:tbl>
              <a:tblPr/>
              <a:tblGrid>
                <a:gridCol w="1152525"/>
                <a:gridCol w="1152525"/>
                <a:gridCol w="1454150"/>
              </a:tblGrid>
              <a:tr h="172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0.24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     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0.192         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0.048           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46" name="Group 50"/>
          <p:cNvGraphicFramePr>
            <a:graphicFrameLocks noGrp="1"/>
          </p:cNvGraphicFramePr>
          <p:nvPr/>
        </p:nvGraphicFramePr>
        <p:xfrm>
          <a:off x="5076825" y="3922713"/>
          <a:ext cx="3759200" cy="2055813"/>
        </p:xfrm>
        <a:graphic>
          <a:graphicData uri="http://schemas.openxmlformats.org/drawingml/2006/table">
            <a:tbl>
              <a:tblPr/>
              <a:tblGrid>
                <a:gridCol w="1152525"/>
                <a:gridCol w="1150938"/>
                <a:gridCol w="1455737"/>
              </a:tblGrid>
              <a:tr h="205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0.3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0.3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6" name="Rectangle 60"/>
          <p:cNvSpPr/>
          <p:nvPr/>
        </p:nvSpPr>
        <p:spPr>
          <a:xfrm>
            <a:off x="4211638" y="2770188"/>
            <a:ext cx="5905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30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 Box 2"/>
          <p:cNvSpPr txBox="1"/>
          <p:nvPr/>
        </p:nvSpPr>
        <p:spPr>
          <a:xfrm>
            <a:off x="228600" y="757238"/>
            <a:ext cx="2301875" cy="579437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纯电阻电路</a:t>
            </a:r>
            <a:r>
              <a:rPr lang="en-US" altLang="zh-CN" sz="3200" b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                      </a:t>
            </a:r>
            <a:endParaRPr lang="en-US" altLang="zh-CN" sz="3200" b="1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Text Box 3"/>
          <p:cNvSpPr txBox="1"/>
          <p:nvPr/>
        </p:nvSpPr>
        <p:spPr>
          <a:xfrm>
            <a:off x="2667000" y="1214438"/>
            <a:ext cx="4210050" cy="579437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电能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→        </a:t>
            </a:r>
            <a:r>
              <a:rPr lang="zh-CN" altLang="en-US" sz="32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内能</a:t>
            </a:r>
            <a:endParaRPr lang="zh-CN" altLang="en-US" sz="3200" b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23" name="Rectangle 4"/>
          <p:cNvSpPr/>
          <p:nvPr/>
        </p:nvSpPr>
        <p:spPr>
          <a:xfrm>
            <a:off x="3581400" y="909638"/>
            <a:ext cx="2133600" cy="304800"/>
          </a:xfrm>
          <a:prstGeom prst="rect">
            <a:avLst/>
          </a:prstGeom>
          <a:solidFill>
            <a:srgbClr val="99FF33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4" name="Oval 5"/>
          <p:cNvSpPr/>
          <p:nvPr/>
        </p:nvSpPr>
        <p:spPr>
          <a:xfrm>
            <a:off x="3505200" y="909638"/>
            <a:ext cx="152400" cy="304800"/>
          </a:xfrm>
          <a:prstGeom prst="ellipse">
            <a:avLst/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5" name="Oval 6"/>
          <p:cNvSpPr/>
          <p:nvPr/>
        </p:nvSpPr>
        <p:spPr>
          <a:xfrm>
            <a:off x="5638800" y="909638"/>
            <a:ext cx="152400" cy="304800"/>
          </a:xfrm>
          <a:prstGeom prst="ellipse">
            <a:avLst/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6" name="Line 7"/>
          <p:cNvSpPr/>
          <p:nvPr/>
        </p:nvSpPr>
        <p:spPr>
          <a:xfrm>
            <a:off x="2971800" y="1062038"/>
            <a:ext cx="609600" cy="0"/>
          </a:xfrm>
          <a:prstGeom prst="line">
            <a:avLst/>
          </a:prstGeom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27" name="Line 8"/>
          <p:cNvSpPr/>
          <p:nvPr/>
        </p:nvSpPr>
        <p:spPr>
          <a:xfrm>
            <a:off x="5715000" y="1062038"/>
            <a:ext cx="685800" cy="0"/>
          </a:xfrm>
          <a:prstGeom prst="line">
            <a:avLst/>
          </a:prstGeom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29" name="Text Box 9"/>
          <p:cNvSpPr txBox="1"/>
          <p:nvPr/>
        </p:nvSpPr>
        <p:spPr>
          <a:xfrm>
            <a:off x="5715000" y="1671638"/>
            <a:ext cx="914400" cy="1160462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 b="1" i="1" baseline="30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30" name="Text Box 10"/>
          <p:cNvSpPr txBox="1"/>
          <p:nvPr/>
        </p:nvSpPr>
        <p:spPr>
          <a:xfrm>
            <a:off x="2819400" y="1671638"/>
            <a:ext cx="854075" cy="1160462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UIt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31" name="AutoShape 11"/>
          <p:cNvSpPr/>
          <p:nvPr/>
        </p:nvSpPr>
        <p:spPr>
          <a:xfrm>
            <a:off x="3886200" y="1747838"/>
            <a:ext cx="1676400" cy="381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2" name="Rectangle 12"/>
          <p:cNvSpPr/>
          <p:nvPr/>
        </p:nvSpPr>
        <p:spPr>
          <a:xfrm>
            <a:off x="4495800" y="2281238"/>
            <a:ext cx="473075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r>
              <a:rPr lang="en-US" altLang="zh-CN" sz="40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endParaRPr lang="en-US" altLang="zh-CN" sz="40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33" name="Rectangle 13"/>
          <p:cNvSpPr/>
          <p:nvPr/>
        </p:nvSpPr>
        <p:spPr>
          <a:xfrm>
            <a:off x="7086600" y="2357438"/>
            <a:ext cx="1117600" cy="519112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i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I=U/R</a:t>
            </a:r>
            <a:endParaRPr lang="en-US" altLang="zh-CN" sz="2800" b="1" i="1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Oval 14"/>
          <p:cNvSpPr/>
          <p:nvPr/>
        </p:nvSpPr>
        <p:spPr>
          <a:xfrm>
            <a:off x="4191000" y="4033838"/>
            <a:ext cx="381000" cy="381000"/>
          </a:xfrm>
          <a:prstGeom prst="ellipse">
            <a:avLst/>
          </a:prstGeom>
          <a:solidFill>
            <a:srgbClr val="339966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4" name="Text Box 15"/>
          <p:cNvSpPr txBox="1"/>
          <p:nvPr/>
        </p:nvSpPr>
        <p:spPr>
          <a:xfrm>
            <a:off x="4191000" y="4033838"/>
            <a:ext cx="457200" cy="396875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endParaRPr lang="en-US" altLang="zh-CN" sz="2000" b="1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35" name="Line 16"/>
          <p:cNvSpPr/>
          <p:nvPr/>
        </p:nvSpPr>
        <p:spPr>
          <a:xfrm>
            <a:off x="3276600" y="4186238"/>
            <a:ext cx="914400" cy="1587"/>
          </a:xfrm>
          <a:prstGeom prst="line">
            <a:avLst/>
          </a:prstGeom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36" name="Line 17"/>
          <p:cNvSpPr/>
          <p:nvPr/>
        </p:nvSpPr>
        <p:spPr>
          <a:xfrm>
            <a:off x="4572000" y="4186238"/>
            <a:ext cx="1066800" cy="0"/>
          </a:xfrm>
          <a:prstGeom prst="line">
            <a:avLst/>
          </a:prstGeom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38" name="Rectangle 18"/>
          <p:cNvSpPr/>
          <p:nvPr/>
        </p:nvSpPr>
        <p:spPr>
          <a:xfrm>
            <a:off x="228600" y="3805238"/>
            <a:ext cx="2767013" cy="579437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非纯电阻电路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Text Box 19"/>
          <p:cNvSpPr txBox="1"/>
          <p:nvPr/>
        </p:nvSpPr>
        <p:spPr>
          <a:xfrm>
            <a:off x="2286000" y="4338638"/>
            <a:ext cx="6858000" cy="579437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电能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→    </a:t>
            </a:r>
            <a:r>
              <a:rPr lang="zh-CN" altLang="en-US" sz="32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内能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其它形式的能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40" name="AutoShape 20"/>
          <p:cNvSpPr/>
          <p:nvPr/>
        </p:nvSpPr>
        <p:spPr>
          <a:xfrm>
            <a:off x="3429000" y="5100638"/>
            <a:ext cx="1752600" cy="381000"/>
          </a:xfrm>
          <a:prstGeom prst="rightArrow">
            <a:avLst>
              <a:gd name="adj1" fmla="val 50000"/>
              <a:gd name="adj2" fmla="val 114978"/>
            </a:avLst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41" name="AutoShape 21"/>
          <p:cNvSpPr/>
          <p:nvPr/>
        </p:nvSpPr>
        <p:spPr>
          <a:xfrm flipV="1">
            <a:off x="4419600" y="5253038"/>
            <a:ext cx="152400" cy="381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vert="eaVert"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42" name="Text Box 22"/>
          <p:cNvSpPr txBox="1"/>
          <p:nvPr/>
        </p:nvSpPr>
        <p:spPr>
          <a:xfrm>
            <a:off x="2895600" y="5024438"/>
            <a:ext cx="500063" cy="519112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43" name="Text Box 23"/>
          <p:cNvSpPr txBox="1"/>
          <p:nvPr/>
        </p:nvSpPr>
        <p:spPr>
          <a:xfrm>
            <a:off x="5257800" y="4948238"/>
            <a:ext cx="1219200" cy="579437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- 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44" name="Text Box 24"/>
          <p:cNvSpPr txBox="1"/>
          <p:nvPr/>
        </p:nvSpPr>
        <p:spPr>
          <a:xfrm>
            <a:off x="4343400" y="5405438"/>
            <a:ext cx="533400" cy="519112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45" name="Rectangle 25"/>
          <p:cNvSpPr/>
          <p:nvPr/>
        </p:nvSpPr>
        <p:spPr>
          <a:xfrm>
            <a:off x="2819400" y="5862638"/>
            <a:ext cx="677863" cy="519112"/>
          </a:xfrm>
          <a:prstGeom prst="rect">
            <a:avLst/>
          </a:prstGeom>
          <a:noFill/>
          <a:ln w="1587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UIt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46" name="Rectangle 26"/>
          <p:cNvSpPr/>
          <p:nvPr/>
        </p:nvSpPr>
        <p:spPr>
          <a:xfrm>
            <a:off x="4114800" y="5862638"/>
            <a:ext cx="990600" cy="519112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 b="1" i="1" baseline="30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47" name="Rectangle 27"/>
          <p:cNvSpPr/>
          <p:nvPr/>
        </p:nvSpPr>
        <p:spPr>
          <a:xfrm>
            <a:off x="6934200" y="5862638"/>
            <a:ext cx="1741488" cy="519112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en-US" altLang="zh-CN" sz="2800" b="1" i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zh-CN" altLang="en-US" sz="2800" b="1" i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＜</a:t>
            </a:r>
            <a:r>
              <a:rPr lang="en-US" altLang="zh-CN" sz="2800" b="1" i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U/R</a:t>
            </a:r>
            <a:endParaRPr lang="en-US" altLang="zh-CN" sz="2800" b="1" i="1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48" name="AutoShape 28"/>
          <p:cNvSpPr/>
          <p:nvPr/>
        </p:nvSpPr>
        <p:spPr>
          <a:xfrm>
            <a:off x="6443663" y="3187700"/>
            <a:ext cx="2590800" cy="2209800"/>
          </a:xfrm>
          <a:prstGeom prst="wedgeEllipseCallout">
            <a:avLst>
              <a:gd name="adj1" fmla="val 8088"/>
              <a:gd name="adj2" fmla="val 69324"/>
            </a:avLst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说明：欧姆定律不适用于非纯电阻电路！</a:t>
            </a:r>
            <a:endParaRPr lang="zh-CN" altLang="en-US" sz="2400" b="1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49" name="Rectangle 29"/>
          <p:cNvSpPr/>
          <p:nvPr/>
        </p:nvSpPr>
        <p:spPr>
          <a:xfrm>
            <a:off x="3657600" y="5862638"/>
            <a:ext cx="542925" cy="519112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＞</a:t>
            </a:r>
            <a:endParaRPr lang="zh-CN" altLang="en-US" sz="28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50" name="AutoShape 30"/>
          <p:cNvSpPr/>
          <p:nvPr/>
        </p:nvSpPr>
        <p:spPr>
          <a:xfrm>
            <a:off x="323850" y="2157413"/>
            <a:ext cx="2209800" cy="1600200"/>
          </a:xfrm>
          <a:prstGeom prst="wedgeRectCallout">
            <a:avLst>
              <a:gd name="adj1" fmla="val 65301"/>
              <a:gd name="adj2" fmla="val -20042"/>
            </a:avLst>
          </a:prstGeom>
          <a:solidFill>
            <a:srgbClr val="FFFFCC"/>
          </a:solidFill>
          <a:ln w="12700" cap="sq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algn="just">
              <a:spcBef>
                <a:spcPct val="50000"/>
              </a:spcBef>
            </a:pPr>
            <a:endParaRPr lang="zh-CN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51" name="Rectangle 31"/>
          <p:cNvSpPr/>
          <p:nvPr/>
        </p:nvSpPr>
        <p:spPr>
          <a:xfrm>
            <a:off x="457200" y="2205038"/>
            <a:ext cx="1905000" cy="1552575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 algn="just"/>
            <a:r>
              <a:rPr lang="zh-CN" altLang="en-US" sz="24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指某段电路在某段时间内消耗的全部电能</a:t>
            </a:r>
            <a:r>
              <a:rPr lang="en-US" altLang="zh-CN" sz="24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!</a:t>
            </a:r>
            <a:r>
              <a:rPr lang="en-US" altLang="zh-CN" sz="2400" b="1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2400" b="1" dirty="0"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2" name="AutoShape 32"/>
          <p:cNvSpPr/>
          <p:nvPr/>
        </p:nvSpPr>
        <p:spPr>
          <a:xfrm>
            <a:off x="6553200" y="300038"/>
            <a:ext cx="2590800" cy="2133600"/>
          </a:xfrm>
          <a:prstGeom prst="cloudCallout">
            <a:avLst>
              <a:gd name="adj1" fmla="val -57352"/>
              <a:gd name="adj2" fmla="val 47694"/>
            </a:avLst>
          </a:prstGeom>
          <a:solidFill>
            <a:srgbClr val="FFFFFF"/>
          </a:solidFill>
          <a:ln w="12700">
            <a:noFill/>
          </a:ln>
        </p:spPr>
        <p:txBody>
          <a:bodyPr anchor="t" anchorCtr="0"/>
          <a:p>
            <a:pPr algn="ctr"/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指转化为内能的那部分电能</a:t>
            </a:r>
            <a:r>
              <a:rPr lang="en-US" altLang="zh-CN" sz="2800" b="1" dirty="0">
                <a:solidFill>
                  <a:schemeClr val="bg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!</a:t>
            </a:r>
            <a:endParaRPr lang="en-US" altLang="zh-CN" sz="2800" b="1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spcBef>
                <a:spcPct val="50000"/>
              </a:spcBef>
            </a:pPr>
            <a:endParaRPr lang="en-US" altLang="zh-CN" sz="2800" b="1" i="1" dirty="0">
              <a:solidFill>
                <a:schemeClr val="bg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74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  <p:bldP spid="30729" grpId="0"/>
      <p:bldP spid="30730" grpId="0"/>
      <p:bldP spid="30731" grpId="0" animBg="1"/>
      <p:bldP spid="30732" grpId="0"/>
      <p:bldP spid="30733" grpId="0"/>
      <p:bldP spid="30738" grpId="0"/>
      <p:bldP spid="30740" grpId="0" animBg="1"/>
      <p:bldP spid="30741" grpId="0" animBg="1"/>
      <p:bldP spid="30742" grpId="0"/>
      <p:bldP spid="30743" grpId="0"/>
      <p:bldP spid="30744" grpId="0"/>
      <p:bldP spid="30745" grpId="0"/>
      <p:bldP spid="30746" grpId="0"/>
      <p:bldP spid="30747" grpId="0" build="p"/>
      <p:bldP spid="30748" grpId="0" animBg="1"/>
      <p:bldP spid="30749" grpId="0"/>
      <p:bldP spid="30750" grpId="0" animBg="1"/>
      <p:bldP spid="30751" grpId="0"/>
      <p:bldP spid="307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Text Box 2"/>
          <p:cNvSpPr txBox="1"/>
          <p:nvPr/>
        </p:nvSpPr>
        <p:spPr>
          <a:xfrm>
            <a:off x="228600" y="228600"/>
            <a:ext cx="2301875" cy="579438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纯电阻电路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:                     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0" name="Text Box 3"/>
          <p:cNvSpPr txBox="1"/>
          <p:nvPr/>
        </p:nvSpPr>
        <p:spPr>
          <a:xfrm>
            <a:off x="304800" y="3352800"/>
            <a:ext cx="2743200" cy="579438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非纯电阻电路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1" name="Text Box 4"/>
          <p:cNvSpPr txBox="1"/>
          <p:nvPr/>
        </p:nvSpPr>
        <p:spPr>
          <a:xfrm>
            <a:off x="2667000" y="685800"/>
            <a:ext cx="4568825" cy="579438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电能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→        </a:t>
            </a:r>
            <a:r>
              <a:rPr lang="zh-CN" altLang="en-US" sz="32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内能</a:t>
            </a:r>
            <a:endParaRPr lang="zh-CN" altLang="en-US" sz="3200" b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2" name="Text Box 5"/>
          <p:cNvSpPr txBox="1"/>
          <p:nvPr/>
        </p:nvSpPr>
        <p:spPr>
          <a:xfrm>
            <a:off x="2286000" y="3810000"/>
            <a:ext cx="6858000" cy="579438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电能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→    </a:t>
            </a:r>
            <a:r>
              <a:rPr lang="zh-CN" altLang="en-US" sz="32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内能</a:t>
            </a: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其它形式的能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3" name="Rectangle 6"/>
          <p:cNvSpPr/>
          <p:nvPr/>
        </p:nvSpPr>
        <p:spPr>
          <a:xfrm>
            <a:off x="3581400" y="381000"/>
            <a:ext cx="2133600" cy="304800"/>
          </a:xfrm>
          <a:prstGeom prst="rect">
            <a:avLst/>
          </a:prstGeom>
          <a:solidFill>
            <a:srgbClr val="99FF33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4" name="Oval 7"/>
          <p:cNvSpPr/>
          <p:nvPr/>
        </p:nvSpPr>
        <p:spPr>
          <a:xfrm>
            <a:off x="3505200" y="381000"/>
            <a:ext cx="152400" cy="304800"/>
          </a:xfrm>
          <a:prstGeom prst="ellipse">
            <a:avLst/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5" name="Oval 8"/>
          <p:cNvSpPr/>
          <p:nvPr/>
        </p:nvSpPr>
        <p:spPr>
          <a:xfrm>
            <a:off x="5638800" y="381000"/>
            <a:ext cx="152400" cy="304800"/>
          </a:xfrm>
          <a:prstGeom prst="ellipse">
            <a:avLst/>
          </a:prstGeom>
          <a:solidFill>
            <a:schemeClr val="accent1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6" name="Line 9"/>
          <p:cNvSpPr/>
          <p:nvPr/>
        </p:nvSpPr>
        <p:spPr>
          <a:xfrm>
            <a:off x="2971800" y="533400"/>
            <a:ext cx="609600" cy="0"/>
          </a:xfrm>
          <a:prstGeom prst="line">
            <a:avLst/>
          </a:prstGeom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777" name="Line 10"/>
          <p:cNvSpPr/>
          <p:nvPr/>
        </p:nvSpPr>
        <p:spPr>
          <a:xfrm>
            <a:off x="5715000" y="533400"/>
            <a:ext cx="685800" cy="0"/>
          </a:xfrm>
          <a:prstGeom prst="line">
            <a:avLst/>
          </a:prstGeom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778" name="Text Box 11"/>
          <p:cNvSpPr txBox="1"/>
          <p:nvPr/>
        </p:nvSpPr>
        <p:spPr>
          <a:xfrm>
            <a:off x="5715000" y="1143000"/>
            <a:ext cx="914400" cy="1160463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 b="1" i="1" baseline="30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9" name="Text Box 12"/>
          <p:cNvSpPr txBox="1"/>
          <p:nvPr/>
        </p:nvSpPr>
        <p:spPr>
          <a:xfrm>
            <a:off x="2819400" y="1143000"/>
            <a:ext cx="854075" cy="1160463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UIt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80" name="AutoShape 13"/>
          <p:cNvSpPr/>
          <p:nvPr/>
        </p:nvSpPr>
        <p:spPr>
          <a:xfrm>
            <a:off x="3886200" y="1219200"/>
            <a:ext cx="1676400" cy="381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1" name="Rectangle 14"/>
          <p:cNvSpPr/>
          <p:nvPr/>
        </p:nvSpPr>
        <p:spPr>
          <a:xfrm>
            <a:off x="4495800" y="1752600"/>
            <a:ext cx="473075" cy="701675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r>
              <a:rPr lang="en-US" altLang="zh-CN" sz="40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endParaRPr lang="en-US" altLang="zh-CN" sz="40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82" name="Rectangle 15"/>
          <p:cNvSpPr/>
          <p:nvPr/>
        </p:nvSpPr>
        <p:spPr>
          <a:xfrm>
            <a:off x="7092950" y="1773238"/>
            <a:ext cx="1117600" cy="519112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I=U/R</a:t>
            </a:r>
            <a:endParaRPr lang="en-US" altLang="zh-CN" sz="2800" b="1" i="1" u="sng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60" name="Rectangle 16"/>
          <p:cNvSpPr/>
          <p:nvPr/>
        </p:nvSpPr>
        <p:spPr>
          <a:xfrm>
            <a:off x="1981200" y="2286000"/>
            <a:ext cx="2209800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电功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电热</a:t>
            </a:r>
            <a:endParaRPr lang="zh-CN" altLang="en-US" sz="2800" b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61" name="Rectangle 17"/>
          <p:cNvSpPr/>
          <p:nvPr/>
        </p:nvSpPr>
        <p:spPr>
          <a:xfrm>
            <a:off x="3810000" y="2286000"/>
            <a:ext cx="1441450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62" name="Rectangle 18"/>
          <p:cNvSpPr/>
          <p:nvPr/>
        </p:nvSpPr>
        <p:spPr>
          <a:xfrm>
            <a:off x="5181600" y="2286000"/>
            <a:ext cx="969963" cy="519113"/>
          </a:xfrm>
          <a:prstGeom prst="rect">
            <a:avLst/>
          </a:prstGeom>
          <a:noFill/>
          <a:ln w="1587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UIt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63" name="Rectangle 19"/>
          <p:cNvSpPr/>
          <p:nvPr/>
        </p:nvSpPr>
        <p:spPr>
          <a:xfrm>
            <a:off x="6096000" y="2286000"/>
            <a:ext cx="1143000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 b="1" i="1" baseline="30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64" name="Rectangle 20"/>
          <p:cNvSpPr/>
          <p:nvPr/>
        </p:nvSpPr>
        <p:spPr>
          <a:xfrm>
            <a:off x="7086600" y="2286000"/>
            <a:ext cx="1198563" cy="519113"/>
          </a:xfrm>
          <a:prstGeom prst="rect">
            <a:avLst/>
          </a:prstGeom>
          <a:noFill/>
          <a:ln w="1587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=U</a:t>
            </a:r>
            <a:r>
              <a:rPr lang="en-US" altLang="zh-CN" sz="2800" b="1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t/R</a:t>
            </a:r>
            <a:endParaRPr lang="en-US" altLang="zh-CN" sz="28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65" name="Rectangle 21"/>
          <p:cNvSpPr/>
          <p:nvPr/>
        </p:nvSpPr>
        <p:spPr>
          <a:xfrm>
            <a:off x="1524000" y="2743200"/>
            <a:ext cx="7620000" cy="519113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电功率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热功率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 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en-US" sz="2800" b="1" i="1" baseline="-25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热</a:t>
            </a:r>
            <a:r>
              <a:rPr lang="zh-CN" altLang="en-US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UI   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 b="1" i="1" baseline="30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  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= U</a:t>
            </a:r>
            <a:r>
              <a:rPr lang="en-US" altLang="zh-CN" sz="2800" b="1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/R</a:t>
            </a:r>
            <a:endParaRPr lang="en-US" altLang="zh-CN" sz="2800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89" name="Oval 22"/>
          <p:cNvSpPr/>
          <p:nvPr/>
        </p:nvSpPr>
        <p:spPr>
          <a:xfrm>
            <a:off x="4191000" y="3505200"/>
            <a:ext cx="381000" cy="381000"/>
          </a:xfrm>
          <a:prstGeom prst="ellipse">
            <a:avLst/>
          </a:prstGeom>
          <a:solidFill>
            <a:srgbClr val="339966"/>
          </a:solidFill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90" name="Text Box 23"/>
          <p:cNvSpPr txBox="1"/>
          <p:nvPr/>
        </p:nvSpPr>
        <p:spPr>
          <a:xfrm>
            <a:off x="4191000" y="3505200"/>
            <a:ext cx="457200" cy="396875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  <a:endParaRPr lang="en-US" altLang="zh-CN" sz="2000" b="1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91" name="Line 24"/>
          <p:cNvSpPr/>
          <p:nvPr/>
        </p:nvSpPr>
        <p:spPr>
          <a:xfrm>
            <a:off x="3276600" y="3657600"/>
            <a:ext cx="914400" cy="1588"/>
          </a:xfrm>
          <a:prstGeom prst="line">
            <a:avLst/>
          </a:prstGeom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792" name="Line 25"/>
          <p:cNvSpPr/>
          <p:nvPr/>
        </p:nvSpPr>
        <p:spPr>
          <a:xfrm>
            <a:off x="4572000" y="3657600"/>
            <a:ext cx="1066800" cy="0"/>
          </a:xfrm>
          <a:prstGeom prst="line">
            <a:avLst/>
          </a:prstGeom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793" name="AutoShape 26"/>
          <p:cNvSpPr/>
          <p:nvPr/>
        </p:nvSpPr>
        <p:spPr>
          <a:xfrm>
            <a:off x="3429000" y="4572000"/>
            <a:ext cx="1752600" cy="381000"/>
          </a:xfrm>
          <a:prstGeom prst="rightArrow">
            <a:avLst>
              <a:gd name="adj1" fmla="val 50000"/>
              <a:gd name="adj2" fmla="val 114978"/>
            </a:avLst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94" name="AutoShape 27"/>
          <p:cNvSpPr/>
          <p:nvPr/>
        </p:nvSpPr>
        <p:spPr>
          <a:xfrm>
            <a:off x="4419600" y="4419600"/>
            <a:ext cx="76200" cy="304800"/>
          </a:xfrm>
          <a:prstGeom prst="upArrow">
            <a:avLst>
              <a:gd name="adj1" fmla="val 50000"/>
              <a:gd name="adj2" fmla="val 100000"/>
            </a:avLst>
          </a:prstGeom>
          <a:solidFill>
            <a:schemeClr val="tx1"/>
          </a:solidFill>
          <a:ln w="12700" cap="sq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vert="eaVert"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95" name="Text Box 28"/>
          <p:cNvSpPr txBox="1"/>
          <p:nvPr/>
        </p:nvSpPr>
        <p:spPr>
          <a:xfrm>
            <a:off x="2895600" y="4495800"/>
            <a:ext cx="500063" cy="519113"/>
          </a:xfrm>
          <a:prstGeom prst="rect">
            <a:avLst/>
          </a:prstGeom>
          <a:noFill/>
          <a:ln w="12700">
            <a:noFill/>
          </a:ln>
        </p:spPr>
        <p:txBody>
          <a:bodyPr wrap="none" anchor="t" anchorCtr="0">
            <a:spAutoFit/>
          </a:bodyPr>
          <a:p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96" name="Text Box 29"/>
          <p:cNvSpPr txBox="1"/>
          <p:nvPr/>
        </p:nvSpPr>
        <p:spPr>
          <a:xfrm>
            <a:off x="5257800" y="4419600"/>
            <a:ext cx="1219200" cy="579438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- 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97" name="Text Box 30"/>
          <p:cNvSpPr txBox="1"/>
          <p:nvPr/>
        </p:nvSpPr>
        <p:spPr>
          <a:xfrm>
            <a:off x="4419600" y="4038600"/>
            <a:ext cx="533400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98" name="Rectangle 31"/>
          <p:cNvSpPr/>
          <p:nvPr/>
        </p:nvSpPr>
        <p:spPr>
          <a:xfrm>
            <a:off x="2819400" y="5029200"/>
            <a:ext cx="677863" cy="519113"/>
          </a:xfrm>
          <a:prstGeom prst="rect">
            <a:avLst/>
          </a:prstGeom>
          <a:noFill/>
          <a:ln w="1587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UIt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99" name="Rectangle 32"/>
          <p:cNvSpPr/>
          <p:nvPr/>
        </p:nvSpPr>
        <p:spPr>
          <a:xfrm>
            <a:off x="3352800" y="5029200"/>
            <a:ext cx="2590800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28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＞    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en-US" altLang="zh-CN" sz="2800" b="1" i="1" baseline="30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800" name="Rectangle 33"/>
          <p:cNvSpPr/>
          <p:nvPr/>
        </p:nvSpPr>
        <p:spPr>
          <a:xfrm>
            <a:off x="6934200" y="5029200"/>
            <a:ext cx="1741488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en-US" altLang="zh-CN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zh-CN" altLang="en-US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＜</a:t>
            </a:r>
            <a:r>
              <a:rPr lang="en-US" altLang="zh-CN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U/R</a:t>
            </a:r>
            <a:endParaRPr lang="en-US" altLang="zh-CN" sz="2800" b="1" i="1" u="sng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78" name="Rectangle 34"/>
          <p:cNvSpPr/>
          <p:nvPr/>
        </p:nvSpPr>
        <p:spPr>
          <a:xfrm>
            <a:off x="1828800" y="5562600"/>
            <a:ext cx="2590800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电功：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W= UIt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79" name="Rectangle 35"/>
          <p:cNvSpPr/>
          <p:nvPr/>
        </p:nvSpPr>
        <p:spPr>
          <a:xfrm>
            <a:off x="4724400" y="5562600"/>
            <a:ext cx="3429000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电热：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Q=I</a:t>
            </a:r>
            <a:r>
              <a:rPr lang="en-US" altLang="zh-CN" sz="2800" b="1" i="1" baseline="30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80" name="Rectangle 36"/>
          <p:cNvSpPr/>
          <p:nvPr/>
        </p:nvSpPr>
        <p:spPr>
          <a:xfrm>
            <a:off x="1600200" y="6096000"/>
            <a:ext cx="2819400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电功率：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P=UI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81" name="Rectangle 37"/>
          <p:cNvSpPr/>
          <p:nvPr/>
        </p:nvSpPr>
        <p:spPr>
          <a:xfrm>
            <a:off x="4800600" y="6019800"/>
            <a:ext cx="3276600" cy="519113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algn="ctr"/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热功率：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en-US" sz="2800" b="1" i="1" baseline="-30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热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=I</a:t>
            </a:r>
            <a:r>
              <a:rPr lang="en-US" altLang="zh-CN" sz="2800" b="1" i="1" baseline="30000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FF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  <a:endParaRPr lang="en-US" altLang="zh-CN" sz="2800" b="1" i="1" dirty="0">
              <a:solidFill>
                <a:srgbClr val="FF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782" name="Line 38"/>
          <p:cNvSpPr/>
          <p:nvPr/>
        </p:nvSpPr>
        <p:spPr>
          <a:xfrm>
            <a:off x="4724400" y="5715000"/>
            <a:ext cx="0" cy="838200"/>
          </a:xfrm>
          <a:prstGeom prst="line">
            <a:avLst/>
          </a:prstGeom>
          <a:ln w="38100" cap="sq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778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779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78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781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0" grpId="0"/>
      <p:bldP spid="31761" grpId="0"/>
      <p:bldP spid="31762" grpId="0"/>
      <p:bldP spid="31763" grpId="0"/>
      <p:bldP spid="31764" grpId="0"/>
      <p:bldP spid="31765" grpId="0"/>
      <p:bldP spid="31778" grpId="0" build="p"/>
      <p:bldP spid="31779" grpId="0" advAuto="1000" build="p"/>
      <p:bldP spid="31780" grpId="0" build="p"/>
      <p:bldP spid="3178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Rectangle 2"/>
          <p:cNvSpPr/>
          <p:nvPr/>
        </p:nvSpPr>
        <p:spPr>
          <a:xfrm>
            <a:off x="0" y="990600"/>
            <a:ext cx="9144000" cy="2041525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pPr indent="-533400" algn="just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　例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．加在某台电动机上的电压是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U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，电动机消　　耗的电功率为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，电动机线圈的电阻为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，则电动机线圈上消耗的热功率为（      ）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-533400" algn="just" eaLnBrk="0" hangingPunct="0"/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　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U</a:t>
            </a:r>
            <a:r>
              <a:rPr lang="en-US" altLang="zh-CN" sz="3200" b="1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/r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en-US" altLang="zh-CN" sz="3200" b="1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r/U</a:t>
            </a:r>
            <a:r>
              <a:rPr lang="en-US" altLang="zh-CN" sz="3200" b="1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D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P-P</a:t>
            </a:r>
            <a:r>
              <a:rPr lang="en-US" altLang="zh-CN" sz="3200" b="1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r/U</a:t>
            </a:r>
            <a:r>
              <a:rPr lang="en-US" altLang="zh-CN" sz="3200" b="1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771" name="Rectangle 3"/>
          <p:cNvSpPr/>
          <p:nvPr/>
        </p:nvSpPr>
        <p:spPr>
          <a:xfrm>
            <a:off x="468313" y="3716338"/>
            <a:ext cx="7199312" cy="1920875"/>
          </a:xfrm>
          <a:prstGeom prst="rect">
            <a:avLst/>
          </a:prstGeom>
          <a:noFill/>
          <a:ln w="15875">
            <a:noFill/>
          </a:ln>
        </p:spPr>
        <p:txBody>
          <a:bodyPr anchor="t" anchorCtr="0">
            <a:spAutoFit/>
          </a:bodyPr>
          <a:p>
            <a:endParaRPr lang="en-US" altLang="zh-CN" sz="3200" b="1" dirty="0">
              <a:solidFill>
                <a:srgbClr val="FF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非纯电阻电路中计算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电功率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只能用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P=UI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热功率只能用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en-US" sz="2800" b="1" i="1" baseline="-30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热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=I</a:t>
            </a:r>
            <a:r>
              <a:rPr lang="en-US" altLang="zh-CN" sz="2800" b="1" i="1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</a:t>
            </a:r>
            <a:endParaRPr lang="en-US" altLang="zh-CN" sz="2800" b="1" i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endParaRPr lang="en-US" altLang="zh-CN" sz="2800" b="1" i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charRg st="1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4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charRg st="14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Rectangle 2"/>
          <p:cNvSpPr/>
          <p:nvPr/>
        </p:nvSpPr>
        <p:spPr>
          <a:xfrm>
            <a:off x="209550" y="-415925"/>
            <a:ext cx="870585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5" name="Rectangle 3"/>
          <p:cNvSpPr>
            <a:spLocks noGrp="1" noRot="1"/>
          </p:cNvSpPr>
          <p:nvPr>
            <p:ph idx="1"/>
          </p:nvPr>
        </p:nvSpPr>
        <p:spPr>
          <a:xfrm>
            <a:off x="0" y="692150"/>
            <a:ext cx="8763000" cy="5867400"/>
          </a:xfrm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en-US" altLang="zh-CN" sz="2800" b="1" dirty="0"/>
              <a:t>3</a:t>
            </a:r>
            <a:r>
              <a:rPr lang="zh-CN" altLang="en-US" sz="2800" b="1" dirty="0">
                <a:latin typeface="宋体" panose="02010600030101010101" pitchFamily="2" charset="-122"/>
              </a:rPr>
              <a:t>．电功率与热功率</a:t>
            </a:r>
            <a:r>
              <a:rPr lang="zh-CN" altLang="en-US" sz="2800" b="1" dirty="0"/>
              <a:t> </a:t>
            </a:r>
            <a:endParaRPr lang="zh-CN" altLang="en-US" sz="2800" b="1" dirty="0"/>
          </a:p>
          <a:p>
            <a:pPr algn="just" eaLnBrk="1" hangingPunct="1"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</a:rPr>
              <a:t>1</a:t>
            </a: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）区别：</a:t>
            </a:r>
            <a:endParaRPr lang="zh-CN" altLang="en-US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　　电功率是指某段电路的全部电功率，或这段电路上消耗的全部电功率，决定于这段电路两端电压和通过的电流强度的乘积；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　　热功率是指在这段电路上因发热而消耗的功率．决定于通过这段电路电流强度的平方和这段电路电阻的乘积．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　</a:t>
            </a: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</a:rPr>
              <a:t>）联系：</a:t>
            </a:r>
            <a:endParaRPr lang="zh-CN" altLang="en-US" sz="2800" b="1" dirty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 algn="just" eaLnBrk="1" hangingPunct="1"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　　对纯电阻电路，电功率等于热功率；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 algn="just" eaLnBrk="1" hangingPunct="1"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　　对非纯电阻电路，电功率等于热功率与转化为除热能外其他形式的功率之和．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charRg st="11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charRg st="19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76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charRg st="76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27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charRg st="127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35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charRg st="135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54" end="1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charRg st="154" end="1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Rectangle 2"/>
          <p:cNvSpPr/>
          <p:nvPr/>
        </p:nvSpPr>
        <p:spPr>
          <a:xfrm>
            <a:off x="209550" y="304800"/>
            <a:ext cx="870585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19" name="Rectangle 3"/>
          <p:cNvSpPr>
            <a:spLocks noGrp="1" noRot="1"/>
          </p:cNvSpPr>
          <p:nvPr>
            <p:ph type="title"/>
          </p:nvPr>
        </p:nvSpPr>
        <p:spPr>
          <a:xfrm>
            <a:off x="966788" y="669925"/>
            <a:ext cx="4445000" cy="962025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600" b="1" dirty="0">
                <a:solidFill>
                  <a:srgbClr val="0000FF"/>
                </a:solidFill>
                <a:ea typeface="黑体" panose="02010609060101010101" pitchFamily="49" charset="-122"/>
              </a:rPr>
              <a:t>例题：</a:t>
            </a:r>
            <a:endParaRPr lang="zh-CN" altLang="en-US" sz="3600" b="1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34820" name="Rectangle 4"/>
          <p:cNvSpPr>
            <a:spLocks noGrp="1" noRot="1"/>
          </p:cNvSpPr>
          <p:nvPr>
            <p:ph idx="1"/>
          </p:nvPr>
        </p:nvSpPr>
        <p:spPr>
          <a:xfrm>
            <a:off x="539750" y="1676400"/>
            <a:ext cx="8208963" cy="121920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10000"/>
              </a:lnSpc>
              <a:buNone/>
            </a:pPr>
            <a:r>
              <a:rPr lang="zh-CN" altLang="en-US" b="1" dirty="0">
                <a:latin typeface="宋体" panose="02010600030101010101" pitchFamily="2" charset="-122"/>
              </a:rPr>
              <a:t>　　对计算任何用电器的电功率都适用的公式是（</a:t>
            </a:r>
            <a:r>
              <a:rPr lang="zh-CN" altLang="en-US" b="1" dirty="0"/>
              <a:t>   </a:t>
            </a:r>
            <a:r>
              <a:rPr lang="zh-CN" altLang="en-US" b="1" dirty="0">
                <a:latin typeface="宋体" panose="02010600030101010101" pitchFamily="2" charset="-122"/>
              </a:rPr>
              <a:t>）</a:t>
            </a:r>
            <a:r>
              <a:rPr lang="zh-CN" altLang="en-US" b="1" dirty="0"/>
              <a:t> </a:t>
            </a:r>
            <a:endParaRPr lang="zh-CN" altLang="en-US" b="1" dirty="0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524000" y="3206750"/>
          <a:ext cx="27717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1079500" imgH="254000" progId="Equation.3">
                  <p:embed/>
                </p:oleObj>
              </mc:Choice>
              <mc:Fallback>
                <p:oleObj name="" r:id="rId1" imgW="1079500" imgH="2540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7A77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524000" y="3206750"/>
                        <a:ext cx="2771775" cy="650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800600" y="2901950"/>
          <a:ext cx="254476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1028700" imgH="558800" progId="Equation.3">
                  <p:embed/>
                </p:oleObj>
              </mc:Choice>
              <mc:Fallback>
                <p:oleObj name="" r:id="rId3" imgW="1028700" imgH="5588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7A77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800600" y="2901950"/>
                        <a:ext cx="2544763" cy="1385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600200" y="4654550"/>
          <a:ext cx="248443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977900" imgH="241300" progId="Equation.3">
                  <p:embed/>
                </p:oleObj>
              </mc:Choice>
              <mc:Fallback>
                <p:oleObj name="" r:id="rId5" imgW="977900" imgH="2413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7A77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1600200" y="4654550"/>
                        <a:ext cx="2484438" cy="615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4876800" y="4349750"/>
          <a:ext cx="2503488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7" imgW="977900" imgH="520700" progId="Equation.3">
                  <p:embed/>
                </p:oleObj>
              </mc:Choice>
              <mc:Fallback>
                <p:oleObj name="" r:id="rId7" imgW="977900" imgH="5207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8">
                        <a:clrChange>
                          <a:clrFrom>
                            <a:srgbClr val="000000"/>
                          </a:clrFrom>
                          <a:clrTo>
                            <a:srgbClr val="007A77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876800" y="4349750"/>
                        <a:ext cx="2503488" cy="1328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4820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Rectangle 2"/>
          <p:cNvSpPr/>
          <p:nvPr/>
        </p:nvSpPr>
        <p:spPr>
          <a:xfrm>
            <a:off x="209550" y="304800"/>
            <a:ext cx="870585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3" name="Rectangle 3"/>
          <p:cNvSpPr>
            <a:spLocks noGrp="1" noRot="1"/>
          </p:cNvSpPr>
          <p:nvPr>
            <p:ph type="title"/>
          </p:nvPr>
        </p:nvSpPr>
        <p:spPr>
          <a:xfrm>
            <a:off x="817563" y="669925"/>
            <a:ext cx="3903662" cy="962025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600" dirty="0">
                <a:solidFill>
                  <a:srgbClr val="0000FF"/>
                </a:solidFill>
                <a:ea typeface="黑体" panose="02010609060101010101" pitchFamily="49" charset="-122"/>
              </a:rPr>
              <a:t>解析：</a:t>
            </a:r>
            <a:endParaRPr lang="zh-CN" altLang="en-US" sz="3600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grpSp>
        <p:nvGrpSpPr>
          <p:cNvPr id="35844" name="Group 4"/>
          <p:cNvGrpSpPr/>
          <p:nvPr/>
        </p:nvGrpSpPr>
        <p:grpSpPr>
          <a:xfrm>
            <a:off x="914400" y="1454150"/>
            <a:ext cx="7329488" cy="1182688"/>
            <a:chOff x="576" y="916"/>
            <a:chExt cx="4617" cy="745"/>
          </a:xfrm>
        </p:grpSpPr>
        <p:sp>
          <p:nvSpPr>
            <p:cNvPr id="40964" name="Text Box 5"/>
            <p:cNvSpPr txBox="1"/>
            <p:nvPr/>
          </p:nvSpPr>
          <p:spPr>
            <a:xfrm>
              <a:off x="576" y="1056"/>
              <a:ext cx="312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电功率计算的普通公式为</a:t>
              </a:r>
              <a:endPara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aphicFrame>
          <p:nvGraphicFramePr>
            <p:cNvPr id="40965" name="Object 6"/>
            <p:cNvGraphicFramePr>
              <a:graphicFrameLocks noChangeAspect="1"/>
            </p:cNvGraphicFramePr>
            <p:nvPr/>
          </p:nvGraphicFramePr>
          <p:xfrm>
            <a:off x="3424" y="916"/>
            <a:ext cx="1769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028700" imgH="520700" progId="Equation.3">
                    <p:embed/>
                  </p:oleObj>
                </mc:Choice>
                <mc:Fallback>
                  <p:oleObj name="" r:id="rId1" imgW="1028700" imgH="5207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>
                          <a:clrChange>
                            <a:clrFrom>
                              <a:srgbClr val="000000"/>
                            </a:clrFrom>
                            <a:clrTo>
                              <a:srgbClr val="007A77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424" y="916"/>
                          <a:ext cx="1769" cy="7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847" name="Text Box 7"/>
          <p:cNvSpPr txBox="1"/>
          <p:nvPr/>
        </p:nvSpPr>
        <p:spPr>
          <a:xfrm>
            <a:off x="468313" y="2514600"/>
            <a:ext cx="8370887" cy="1844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用电器有的是纯电阻用电器（例电炉、电烙铁等）有的是非纯电阻用电器（例电动机、电解槽等）．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5848" name="Group 8"/>
          <p:cNvGrpSpPr/>
          <p:nvPr/>
        </p:nvGrpSpPr>
        <p:grpSpPr>
          <a:xfrm>
            <a:off x="468313" y="4292600"/>
            <a:ext cx="8064500" cy="1646238"/>
            <a:chOff x="295" y="2704"/>
            <a:chExt cx="5080" cy="1037"/>
          </a:xfrm>
        </p:grpSpPr>
        <p:graphicFrame>
          <p:nvGraphicFramePr>
            <p:cNvPr id="40968" name="Object 9"/>
            <p:cNvGraphicFramePr>
              <a:graphicFrameLocks noChangeAspect="1"/>
            </p:cNvGraphicFramePr>
            <p:nvPr/>
          </p:nvGraphicFramePr>
          <p:xfrm>
            <a:off x="2789" y="3022"/>
            <a:ext cx="771" cy="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3" imgW="558800" imgH="520700" progId="Equation.3">
                    <p:embed/>
                  </p:oleObj>
                </mc:Choice>
                <mc:Fallback>
                  <p:oleObj name="" r:id="rId3" imgW="558800" imgH="520700" progId="Equation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000000"/>
                            </a:clrFrom>
                            <a:clrTo>
                              <a:srgbClr val="007A77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789" y="3022"/>
                          <a:ext cx="771" cy="71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69" name="Text Box 10"/>
            <p:cNvSpPr txBox="1"/>
            <p:nvPr/>
          </p:nvSpPr>
          <p:spPr>
            <a:xfrm>
              <a:off x="295" y="2704"/>
              <a:ext cx="5080" cy="79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lnSpc>
                  <a:spcPct val="120000"/>
                </a:lnSpc>
              </a:pP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只有是在纯电阻用电器的前提下，才可由</a:t>
              </a:r>
              <a:r>
                <a: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改写电功率的表达式．</a:t>
              </a:r>
              <a:r>
                <a: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5851" name="Text Box 11"/>
          <p:cNvSpPr txBox="1"/>
          <p:nvPr/>
        </p:nvSpPr>
        <p:spPr>
          <a:xfrm>
            <a:off x="539750" y="5876925"/>
            <a:ext cx="49530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所以，正确选项为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7" grpId="0"/>
      <p:bldP spid="358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Rectangle 2"/>
          <p:cNvSpPr>
            <a:spLocks noGrp="1" noRot="1"/>
          </p:cNvSpPr>
          <p:nvPr>
            <p:ph type="title"/>
          </p:nvPr>
        </p:nvSpPr>
        <p:spPr>
          <a:xfrm>
            <a:off x="468313" y="620713"/>
            <a:ext cx="8229600" cy="922337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b="1" dirty="0">
                <a:solidFill>
                  <a:srgbClr val="CC3300"/>
                </a:solidFill>
              </a:rPr>
              <a:t>教学目标</a:t>
            </a:r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6146" name="Rectangle 3"/>
          <p:cNvSpPr>
            <a:spLocks noGrp="1" noRot="1"/>
          </p:cNvSpPr>
          <p:nvPr>
            <p:ph idx="1"/>
          </p:nvPr>
        </p:nvSpPr>
        <p:spPr>
          <a:xfrm>
            <a:off x="430213" y="1844675"/>
            <a:ext cx="8713787" cy="4608513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zh-CN" altLang="en-US" sz="2800" b="1" dirty="0">
                <a:solidFill>
                  <a:srgbClr val="0000FF"/>
                </a:solidFill>
              </a:rPr>
              <a:t>（一）物理观念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>
                <a:solidFill>
                  <a:srgbClr val="0000FF"/>
                </a:solidFill>
              </a:rPr>
              <a:t>1</a:t>
            </a:r>
            <a:r>
              <a:rPr lang="zh-CN" altLang="en-US" sz="2800" dirty="0">
                <a:solidFill>
                  <a:srgbClr val="0000FF"/>
                </a:solidFill>
              </a:rPr>
              <a:t>、理解电功的概念，知道电功是指电场力对自由电荷所做的功，理解电功的公式，能进行有关的计算。</a:t>
            </a:r>
            <a:r>
              <a:rPr lang="en-US" altLang="zh-CN" sz="2800">
                <a:solidFill>
                  <a:srgbClr val="0000FF"/>
                </a:solidFill>
              </a:rPr>
              <a:t>2</a:t>
            </a:r>
            <a:r>
              <a:rPr lang="zh-CN" altLang="en-US" sz="2800" dirty="0">
                <a:solidFill>
                  <a:srgbClr val="0000FF"/>
                </a:solidFill>
              </a:rPr>
              <a:t>、理解电功率的概念和公式，能进行有关的计算。</a:t>
            </a:r>
            <a:r>
              <a:rPr lang="en-US" altLang="zh-CN" sz="2800">
                <a:solidFill>
                  <a:srgbClr val="0000FF"/>
                </a:solidFill>
              </a:rPr>
              <a:t>3</a:t>
            </a:r>
            <a:r>
              <a:rPr lang="zh-CN" altLang="en-US" sz="2800" dirty="0">
                <a:solidFill>
                  <a:srgbClr val="0000FF"/>
                </a:solidFill>
              </a:rPr>
              <a:t>、知道电功率和热功率的区别和联系。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>
                <a:solidFill>
                  <a:srgbClr val="0000FF"/>
                </a:solidFill>
              </a:rPr>
              <a:t>（二）科学思维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solidFill>
                  <a:srgbClr val="0000FF"/>
                </a:solidFill>
              </a:rPr>
              <a:t>通过推导电功的计算公式和焦耳定律，培养学生的分析、推理能力。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>
                <a:solidFill>
                  <a:srgbClr val="0000FF"/>
                </a:solidFill>
              </a:rPr>
              <a:t>（三）科学态度与责任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dirty="0">
                <a:solidFill>
                  <a:srgbClr val="0000FF"/>
                </a:solidFill>
              </a:rPr>
              <a:t>通过电能与其他形式能量的转化和守恒，进一步渗透辩证唯物主义观点的教育。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Rectangle 2"/>
          <p:cNvSpPr/>
          <p:nvPr/>
        </p:nvSpPr>
        <p:spPr>
          <a:xfrm>
            <a:off x="304800" y="304800"/>
            <a:ext cx="861060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7" name="Rectangle 3"/>
          <p:cNvSpPr>
            <a:spLocks noGrp="1" noRot="1"/>
          </p:cNvSpPr>
          <p:nvPr>
            <p:ph type="title"/>
          </p:nvPr>
        </p:nvSpPr>
        <p:spPr>
          <a:xfrm>
            <a:off x="1447800" y="762000"/>
            <a:ext cx="2971800" cy="76200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b="1" dirty="0">
                <a:ea typeface="黑体" panose="02010609060101010101" pitchFamily="49" charset="-122"/>
              </a:rPr>
              <a:t>小结：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grpSp>
        <p:nvGrpSpPr>
          <p:cNvPr id="36868" name="Group 4"/>
          <p:cNvGrpSpPr/>
          <p:nvPr/>
        </p:nvGrpSpPr>
        <p:grpSpPr>
          <a:xfrm>
            <a:off x="1752600" y="1924050"/>
            <a:ext cx="3581400" cy="579438"/>
            <a:chOff x="864" y="1026"/>
            <a:chExt cx="2256" cy="365"/>
          </a:xfrm>
        </p:grpSpPr>
        <p:sp>
          <p:nvSpPr>
            <p:cNvPr id="43012" name="Text Box 5"/>
            <p:cNvSpPr txBox="1"/>
            <p:nvPr/>
          </p:nvSpPr>
          <p:spPr>
            <a:xfrm>
              <a:off x="864" y="1026"/>
              <a:ext cx="120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１．电功</a:t>
              </a:r>
              <a:r>
                <a: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3013" name="Object 6"/>
            <p:cNvGraphicFramePr>
              <a:graphicFrameLocks noChangeAspect="1"/>
            </p:cNvGraphicFramePr>
            <p:nvPr/>
          </p:nvGraphicFramePr>
          <p:xfrm>
            <a:off x="2016" y="1056"/>
            <a:ext cx="1104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1" imgW="711200" imgH="241300" progId="Equation.3">
                    <p:embed/>
                  </p:oleObj>
                </mc:Choice>
                <mc:Fallback>
                  <p:oleObj name="" r:id="rId1" imgW="711200" imgH="241300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2">
                          <a:clrChange>
                            <a:clrFrom>
                              <a:srgbClr val="000000"/>
                            </a:clrFrom>
                            <a:clrTo>
                              <a:srgbClr val="007A77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016" y="1056"/>
                          <a:ext cx="1104" cy="30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871" name="Group 7"/>
          <p:cNvGrpSpPr/>
          <p:nvPr/>
        </p:nvGrpSpPr>
        <p:grpSpPr>
          <a:xfrm>
            <a:off x="1752600" y="3800475"/>
            <a:ext cx="4114800" cy="911225"/>
            <a:chOff x="864" y="2064"/>
            <a:chExt cx="2592" cy="574"/>
          </a:xfrm>
        </p:grpSpPr>
        <p:sp>
          <p:nvSpPr>
            <p:cNvPr id="43015" name="Text Box 8"/>
            <p:cNvSpPr txBox="1"/>
            <p:nvPr/>
          </p:nvSpPr>
          <p:spPr>
            <a:xfrm>
              <a:off x="864" y="2130"/>
              <a:ext cx="146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３．电功率</a:t>
              </a:r>
              <a:r>
                <a: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3016" name="Object 9"/>
            <p:cNvGraphicFramePr>
              <a:graphicFrameLocks noChangeAspect="1"/>
            </p:cNvGraphicFramePr>
            <p:nvPr/>
          </p:nvGraphicFramePr>
          <p:xfrm>
            <a:off x="2208" y="2064"/>
            <a:ext cx="1248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3" imgW="1028700" imgH="520700" progId="Equation.3">
                    <p:embed/>
                  </p:oleObj>
                </mc:Choice>
                <mc:Fallback>
                  <p:oleObj name="" r:id="rId3" imgW="1028700" imgH="520700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000000"/>
                            </a:clrFrom>
                            <a:clrTo>
                              <a:srgbClr val="007A77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208" y="2064"/>
                          <a:ext cx="1248" cy="57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874" name="Group 10"/>
          <p:cNvGrpSpPr/>
          <p:nvPr/>
        </p:nvGrpSpPr>
        <p:grpSpPr>
          <a:xfrm>
            <a:off x="1828800" y="4943475"/>
            <a:ext cx="4343400" cy="1076325"/>
            <a:chOff x="864" y="2736"/>
            <a:chExt cx="2736" cy="678"/>
          </a:xfrm>
        </p:grpSpPr>
        <p:sp>
          <p:nvSpPr>
            <p:cNvPr id="43018" name="Text Box 11"/>
            <p:cNvSpPr txBox="1"/>
            <p:nvPr/>
          </p:nvSpPr>
          <p:spPr>
            <a:xfrm>
              <a:off x="864" y="2850"/>
              <a:ext cx="146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４．热功率</a:t>
              </a:r>
              <a:r>
                <a: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3019" name="Object 12"/>
            <p:cNvGraphicFramePr>
              <a:graphicFrameLocks noChangeAspect="1"/>
            </p:cNvGraphicFramePr>
            <p:nvPr/>
          </p:nvGraphicFramePr>
          <p:xfrm>
            <a:off x="2160" y="2736"/>
            <a:ext cx="1440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5" imgW="1104900" imgH="520700" progId="Equation.3">
                    <p:embed/>
                  </p:oleObj>
                </mc:Choice>
                <mc:Fallback>
                  <p:oleObj name="" r:id="rId5" imgW="1104900" imgH="520700" progId="Equation.3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000000"/>
                            </a:clrFrom>
                            <a:clrTo>
                              <a:srgbClr val="007A77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160" y="2736"/>
                          <a:ext cx="1440" cy="6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877" name="Group 13"/>
          <p:cNvGrpSpPr/>
          <p:nvPr/>
        </p:nvGrpSpPr>
        <p:grpSpPr>
          <a:xfrm>
            <a:off x="1752600" y="2809875"/>
            <a:ext cx="4038600" cy="663575"/>
            <a:chOff x="864" y="1584"/>
            <a:chExt cx="2544" cy="418"/>
          </a:xfrm>
        </p:grpSpPr>
        <p:sp>
          <p:nvSpPr>
            <p:cNvPr id="43021" name="Text Box 14"/>
            <p:cNvSpPr txBox="1"/>
            <p:nvPr/>
          </p:nvSpPr>
          <p:spPr>
            <a:xfrm>
              <a:off x="864" y="1602"/>
              <a:ext cx="146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２．焦耳热</a:t>
              </a:r>
              <a:r>
                <a: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43022" name="Object 15"/>
            <p:cNvGraphicFramePr>
              <a:graphicFrameLocks noChangeAspect="1"/>
            </p:cNvGraphicFramePr>
            <p:nvPr/>
          </p:nvGraphicFramePr>
          <p:xfrm>
            <a:off x="2208" y="1584"/>
            <a:ext cx="1200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7" imgW="800100" imgH="304800" progId="Equation.3">
                    <p:embed/>
                  </p:oleObj>
                </mc:Choice>
                <mc:Fallback>
                  <p:oleObj name="" r:id="rId7" imgW="800100" imgH="30480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000000"/>
                            </a:clrFrom>
                            <a:clrTo>
                              <a:srgbClr val="007A77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208" y="1584"/>
                          <a:ext cx="1200" cy="41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2"/>
          <p:cNvSpPr>
            <a:spLocks noGrp="1" noRot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en-US" altLang="zh-CN" b="1">
                <a:solidFill>
                  <a:srgbClr val="0000FF"/>
                </a:solidFill>
              </a:rPr>
              <a:t>【</a:t>
            </a:r>
            <a:r>
              <a:rPr lang="zh-CN" altLang="en-US" b="1" dirty="0">
                <a:solidFill>
                  <a:srgbClr val="0000FF"/>
                </a:solidFill>
              </a:rPr>
              <a:t>教学重点</a:t>
            </a:r>
            <a:r>
              <a:rPr lang="en-US" altLang="zh-CN" b="1">
                <a:solidFill>
                  <a:srgbClr val="0000FF"/>
                </a:solidFill>
              </a:rPr>
              <a:t>】</a:t>
            </a:r>
            <a:endParaRPr lang="en-US" altLang="zh-CN" b="1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dirty="0">
                <a:solidFill>
                  <a:srgbClr val="0000FF"/>
                </a:solidFill>
              </a:rPr>
              <a:t>电功、电功率的概念、公式；焦耳定律、电热功率的概念、公式。</a:t>
            </a:r>
            <a:endParaRPr lang="zh-CN" alt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b="1">
                <a:solidFill>
                  <a:srgbClr val="0000FF"/>
                </a:solidFill>
              </a:rPr>
              <a:t>【</a:t>
            </a:r>
            <a:r>
              <a:rPr lang="zh-CN" altLang="en-US" b="1" dirty="0">
                <a:solidFill>
                  <a:srgbClr val="0000FF"/>
                </a:solidFill>
              </a:rPr>
              <a:t>教学难点</a:t>
            </a:r>
            <a:r>
              <a:rPr lang="en-US" altLang="zh-CN" b="1">
                <a:solidFill>
                  <a:srgbClr val="0000FF"/>
                </a:solidFill>
              </a:rPr>
              <a:t>】</a:t>
            </a:r>
            <a:endParaRPr lang="en-US" altLang="zh-CN" b="1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dirty="0">
                <a:solidFill>
                  <a:srgbClr val="0000FF"/>
                </a:solidFill>
              </a:rPr>
              <a:t>电功率和热功率的区别和联系。</a:t>
            </a:r>
            <a:endParaRPr lang="zh-CN" alt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b="1">
                <a:solidFill>
                  <a:srgbClr val="0000FF"/>
                </a:solidFill>
              </a:rPr>
              <a:t>【</a:t>
            </a:r>
            <a:r>
              <a:rPr lang="zh-CN" altLang="en-US" b="1" dirty="0">
                <a:solidFill>
                  <a:srgbClr val="0000FF"/>
                </a:solidFill>
              </a:rPr>
              <a:t>教学方法</a:t>
            </a:r>
            <a:r>
              <a:rPr lang="en-US" altLang="zh-CN" b="1">
                <a:solidFill>
                  <a:srgbClr val="0000FF"/>
                </a:solidFill>
              </a:rPr>
              <a:t>】</a:t>
            </a:r>
            <a:endParaRPr lang="en-US" altLang="zh-CN" b="1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dirty="0">
                <a:solidFill>
                  <a:srgbClr val="0000FF"/>
                </a:solidFill>
              </a:rPr>
              <a:t>等效法、类比法、比较法、实验法</a:t>
            </a:r>
            <a:endParaRPr lang="zh-CN" alt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b="1">
                <a:solidFill>
                  <a:srgbClr val="0000FF"/>
                </a:solidFill>
              </a:rPr>
              <a:t>【</a:t>
            </a:r>
            <a:r>
              <a:rPr lang="zh-CN" altLang="en-US" b="1" dirty="0">
                <a:solidFill>
                  <a:srgbClr val="0000FF"/>
                </a:solidFill>
              </a:rPr>
              <a:t>教学仪器</a:t>
            </a:r>
            <a:r>
              <a:rPr lang="en-US" altLang="zh-CN" b="1">
                <a:solidFill>
                  <a:srgbClr val="0000FF"/>
                </a:solidFill>
              </a:rPr>
              <a:t>】</a:t>
            </a:r>
            <a:endParaRPr lang="en-US" altLang="zh-CN" b="1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dirty="0">
                <a:solidFill>
                  <a:srgbClr val="0000FF"/>
                </a:solidFill>
              </a:rPr>
              <a:t>灯泡（</a:t>
            </a:r>
            <a:r>
              <a:rPr lang="en-US" altLang="zh-CN">
                <a:solidFill>
                  <a:srgbClr val="0000FF"/>
                </a:solidFill>
              </a:rPr>
              <a:t>36 V</a:t>
            </a:r>
            <a:r>
              <a:rPr lang="zh-CN" altLang="en-US" dirty="0">
                <a:solidFill>
                  <a:srgbClr val="0000FF"/>
                </a:solidFill>
              </a:rPr>
              <a:t>，</a:t>
            </a:r>
            <a:r>
              <a:rPr lang="en-US" altLang="zh-CN">
                <a:solidFill>
                  <a:srgbClr val="0000FF"/>
                </a:solidFill>
              </a:rPr>
              <a:t>18 W</a:t>
            </a:r>
            <a:r>
              <a:rPr lang="zh-CN" altLang="en-US" dirty="0">
                <a:solidFill>
                  <a:srgbClr val="0000FF"/>
                </a:solidFill>
              </a:rPr>
              <a:t>）、电压表、电流表、电源、滑动变阻器、电键、导线若干、投影仪、投影片、玩具小电机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Rectangle 2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3" name="Rectangle 3"/>
          <p:cNvSpPr>
            <a:spLocks noGrp="1" noRot="1"/>
          </p:cNvSpPr>
          <p:nvPr>
            <p:ph type="title"/>
          </p:nvPr>
        </p:nvSpPr>
        <p:spPr>
          <a:xfrm>
            <a:off x="387350" y="955675"/>
            <a:ext cx="5680075" cy="64135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600" dirty="0">
                <a:solidFill>
                  <a:srgbClr val="0000FF"/>
                </a:solidFill>
                <a:ea typeface="黑体" panose="02010609060101010101" pitchFamily="49" charset="-122"/>
              </a:rPr>
              <a:t>一、电功和电功率</a:t>
            </a:r>
            <a:endParaRPr lang="zh-CN" altLang="en-US" sz="3600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pic>
        <p:nvPicPr>
          <p:cNvPr id="20484" name="Picture 4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44725" y="1323975"/>
            <a:ext cx="4343400" cy="2463800"/>
          </a:xfrm>
          <a:prstGeom prst="rect">
            <a:avLst/>
          </a:prstGeom>
          <a:noFill/>
          <a:ln w="9525" cap="flat" cmpd="sng">
            <a:solidFill>
              <a:srgbClr val="33CCCC"/>
            </a:solidFill>
            <a:prstDash val="solid"/>
            <a:miter/>
            <a:headEnd type="none" w="med" len="med"/>
            <a:tailEnd type="none" w="med" len="med"/>
          </a:ln>
        </p:spPr>
      </p:pic>
      <p:grpSp>
        <p:nvGrpSpPr>
          <p:cNvPr id="20485" name="Group 5"/>
          <p:cNvGrpSpPr/>
          <p:nvPr/>
        </p:nvGrpSpPr>
        <p:grpSpPr>
          <a:xfrm>
            <a:off x="990600" y="3789363"/>
            <a:ext cx="7543800" cy="1922462"/>
            <a:chOff x="624" y="2387"/>
            <a:chExt cx="4752" cy="1211"/>
          </a:xfrm>
        </p:grpSpPr>
        <p:sp>
          <p:nvSpPr>
            <p:cNvPr id="10245" name="Text Box 6"/>
            <p:cNvSpPr txBox="1"/>
            <p:nvPr/>
          </p:nvSpPr>
          <p:spPr>
            <a:xfrm>
              <a:off x="624" y="2387"/>
              <a:ext cx="4752" cy="116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如图一段电路两端的电压为</a:t>
              </a:r>
              <a:r>
                <a:rPr lang="en-US" altLang="zh-CN" sz="32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U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，通过的电流为</a:t>
              </a:r>
              <a:r>
                <a:rPr lang="en-US" altLang="zh-CN" sz="32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I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，在时间</a:t>
              </a:r>
              <a:r>
                <a:rPr lang="en-US" altLang="zh-CN" sz="32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t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内通过这段电路任一横截的电荷量　　　．</a:t>
              </a:r>
              <a:endPara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aphicFrame>
          <p:nvGraphicFramePr>
            <p:cNvPr id="10246" name="Object 7"/>
            <p:cNvGraphicFramePr>
              <a:graphicFrameLocks noChangeAspect="1"/>
            </p:cNvGraphicFramePr>
            <p:nvPr/>
          </p:nvGraphicFramePr>
          <p:xfrm>
            <a:off x="1746" y="3203"/>
            <a:ext cx="771" cy="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2" imgW="520700" imgH="266700" progId="Equation.3">
                    <p:embed/>
                  </p:oleObj>
                </mc:Choice>
                <mc:Fallback>
                  <p:oleObj name="" r:id="rId2" imgW="520700" imgH="266700" progId="Equation.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3">
                          <a:clrChange>
                            <a:clrFrom>
                              <a:srgbClr val="000000"/>
                            </a:clrFrom>
                            <a:clrTo>
                              <a:srgbClr val="007A77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746" y="3203"/>
                          <a:ext cx="771" cy="3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88" name="Group 8"/>
          <p:cNvGrpSpPr/>
          <p:nvPr/>
        </p:nvGrpSpPr>
        <p:grpSpPr>
          <a:xfrm>
            <a:off x="1371600" y="5638800"/>
            <a:ext cx="6945313" cy="669925"/>
            <a:chOff x="864" y="3552"/>
            <a:chExt cx="4375" cy="422"/>
          </a:xfrm>
        </p:grpSpPr>
        <p:sp>
          <p:nvSpPr>
            <p:cNvPr id="10248" name="Text Box 9"/>
            <p:cNvSpPr txBox="1"/>
            <p:nvPr/>
          </p:nvSpPr>
          <p:spPr>
            <a:xfrm>
              <a:off x="864" y="3552"/>
              <a:ext cx="3696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r>
                <a: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电场力做功　　　　　即：　　</a:t>
              </a:r>
              <a:r>
                <a:rPr lang="zh-CN" altLang="en-US" sz="32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0249" name="Object 10"/>
            <p:cNvGraphicFramePr>
              <a:graphicFrameLocks noChangeAspect="1"/>
            </p:cNvGraphicFramePr>
            <p:nvPr/>
          </p:nvGraphicFramePr>
          <p:xfrm>
            <a:off x="2608" y="3605"/>
            <a:ext cx="998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4" imgW="723900" imgH="266700" progId="Equation.3">
                    <p:embed/>
                  </p:oleObj>
                </mc:Choice>
                <mc:Fallback>
                  <p:oleObj name="" r:id="rId4" imgW="723900" imgH="2667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000000"/>
                            </a:clrFrom>
                            <a:clrTo>
                              <a:srgbClr val="007A77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08" y="3605"/>
                          <a:ext cx="998" cy="36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0" name="Object 11"/>
            <p:cNvGraphicFramePr>
              <a:graphicFrameLocks noChangeAspect="1"/>
            </p:cNvGraphicFramePr>
            <p:nvPr/>
          </p:nvGraphicFramePr>
          <p:xfrm>
            <a:off x="4150" y="3566"/>
            <a:ext cx="1089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6" imgW="711200" imgH="241300" progId="Equation.3">
                    <p:embed/>
                  </p:oleObj>
                </mc:Choice>
                <mc:Fallback>
                  <p:oleObj name="" r:id="rId6" imgW="711200" imgH="2413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7">
                          <a:clrChange>
                            <a:clrFrom>
                              <a:srgbClr val="000000"/>
                            </a:clrFrom>
                            <a:clrTo>
                              <a:srgbClr val="007A77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150" y="3566"/>
                          <a:ext cx="1089" cy="3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Rectangle 2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Rectangle 3"/>
          <p:cNvSpPr>
            <a:spLocks noGrp="1" noRot="1"/>
          </p:cNvSpPr>
          <p:nvPr>
            <p:ph idx="1"/>
          </p:nvPr>
        </p:nvSpPr>
        <p:spPr>
          <a:xfrm>
            <a:off x="250825" y="476250"/>
            <a:ext cx="8569325" cy="121920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20000"/>
              </a:lnSpc>
              <a:buNone/>
            </a:pPr>
            <a:r>
              <a:rPr lang="en-US" altLang="zh-CN" b="1"/>
              <a:t>1</a:t>
            </a:r>
            <a:r>
              <a:rPr lang="zh-CN" altLang="en-US" b="1" dirty="0">
                <a:latin typeface="Times New Roman" panose="02020603050405020304" pitchFamily="18" charset="0"/>
              </a:rPr>
              <a:t>．电功：在一段电路中电场力所做的功，也就是通常所说的电流所做的功，简称为电功．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700338" y="1916113"/>
          <a:ext cx="30972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711200" imgH="241300" progId="Equation.3">
                  <p:embed/>
                </p:oleObj>
              </mc:Choice>
              <mc:Fallback>
                <p:oleObj name="" r:id="rId1" imgW="711200" imgH="2413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7A77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700338" y="1916113"/>
                        <a:ext cx="3097212" cy="8445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9525" cap="flat" cmpd="sng">
                        <a:solidFill>
                          <a:srgbClr val="00FF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/>
          <p:nvPr/>
        </p:nvSpPr>
        <p:spPr>
          <a:xfrm>
            <a:off x="323850" y="2997200"/>
            <a:ext cx="8351838" cy="15541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solidFill>
                  <a:srgbClr val="66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电流在一段电路上所做的功等于这段电路两端的电压</a:t>
            </a:r>
            <a:r>
              <a:rPr lang="en-US" altLang="zh-CN" sz="3200" b="1" i="1">
                <a:solidFill>
                  <a:srgbClr val="66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</a:t>
            </a:r>
            <a:r>
              <a:rPr lang="zh-CN" altLang="en-US" sz="3200" b="1" dirty="0">
                <a:solidFill>
                  <a:srgbClr val="66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、电路中的电流 </a:t>
            </a:r>
            <a:r>
              <a:rPr lang="en-US" altLang="zh-CN" sz="3200" b="1" i="1">
                <a:solidFill>
                  <a:srgbClr val="66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</a:t>
            </a:r>
            <a:r>
              <a:rPr lang="zh-CN" altLang="en-US" sz="3200" b="1" dirty="0">
                <a:solidFill>
                  <a:srgbClr val="66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和通电时间 </a:t>
            </a:r>
            <a:r>
              <a:rPr lang="en-US" altLang="zh-CN" sz="3200" b="1" i="1">
                <a:solidFill>
                  <a:srgbClr val="66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 </a:t>
            </a:r>
            <a:r>
              <a:rPr lang="zh-CN" altLang="en-US" sz="3200" b="1" dirty="0">
                <a:solidFill>
                  <a:srgbClr val="66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三者的乘积．</a:t>
            </a:r>
            <a:endParaRPr lang="zh-CN" altLang="en-US" sz="3200" b="1" dirty="0">
              <a:solidFill>
                <a:srgbClr val="66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10" name="Text Box 6"/>
          <p:cNvSpPr txBox="1"/>
          <p:nvPr/>
        </p:nvSpPr>
        <p:spPr>
          <a:xfrm>
            <a:off x="611188" y="4508500"/>
            <a:ext cx="7924800" cy="1066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在国际单位制中电功的单位是焦（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J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），常用单位有千瓦时（</a:t>
            </a:r>
            <a:r>
              <a:rPr lang="en-US" altLang="zh-CN" sz="3200" b="1" err="1">
                <a:latin typeface="Times New Roman" panose="02020603050405020304" pitchFamily="18" charset="0"/>
                <a:ea typeface="宋体" panose="02010600030101010101" pitchFamily="2" charset="-122"/>
              </a:rPr>
              <a:t>kW·h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511" name="Text Box 7"/>
          <p:cNvSpPr txBox="1"/>
          <p:nvPr/>
        </p:nvSpPr>
        <p:spPr>
          <a:xfrm>
            <a:off x="2124075" y="5734050"/>
            <a:ext cx="5229225" cy="588963"/>
          </a:xfrm>
          <a:prstGeom prst="rect">
            <a:avLst/>
          </a:prstGeom>
          <a:noFill/>
          <a:ln w="9525" cap="flat" cmpd="sng">
            <a:solidFill>
              <a:srgbClr val="33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solidFill>
                  <a:srgbClr val="66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1kW·h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3.6×10</a:t>
            </a:r>
            <a:r>
              <a:rPr lang="en-US" altLang="zh-CN" sz="32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J</a:t>
            </a:r>
            <a:endParaRPr lang="en-US" altLang="zh-CN" sz="3200" b="1">
              <a:solidFill>
                <a:srgbClr val="66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9" grpId="0"/>
      <p:bldP spid="21510" grpId="0"/>
      <p:bldP spid="215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Rectangle 2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1" name="Rectangle 3"/>
          <p:cNvSpPr>
            <a:spLocks noGrp="1" noRot="1"/>
          </p:cNvSpPr>
          <p:nvPr>
            <p:ph idx="1"/>
          </p:nvPr>
        </p:nvSpPr>
        <p:spPr>
          <a:xfrm>
            <a:off x="395288" y="476250"/>
            <a:ext cx="7956550" cy="609600"/>
          </a:xfrm>
        </p:spPr>
        <p:txBody>
          <a:bodyPr vert="horz" wrap="square" lIns="91440" tIns="45720" rIns="91440" bIns="45720" anchor="t" anchorCtr="0"/>
          <a:p>
            <a:pPr algn="just" eaLnBrk="1" hangingPunct="1">
              <a:buNone/>
            </a:pPr>
            <a:r>
              <a:rPr lang="en-US" altLang="zh-CN" b="1"/>
              <a:t>2</a:t>
            </a:r>
            <a:r>
              <a:rPr lang="zh-CN" altLang="en-US" b="1" dirty="0">
                <a:latin typeface="Times New Roman" panose="02020603050405020304" pitchFamily="18" charset="0"/>
              </a:rPr>
              <a:t>．电功率：单位时间内电流所做的功</a:t>
            </a:r>
            <a:endParaRPr lang="zh-CN" altLang="en-US" b="1" dirty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987675" y="1165225"/>
          <a:ext cx="27273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1028700" imgH="520700" progId="Equation.3">
                  <p:embed/>
                </p:oleObj>
              </mc:Choice>
              <mc:Fallback>
                <p:oleObj name="" r:id="rId1" imgW="1028700" imgH="5207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7A77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987675" y="1165225"/>
                        <a:ext cx="2727325" cy="12557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9525" cap="flat" cmpd="sng">
                        <a:solidFill>
                          <a:srgbClr val="00FF99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/>
          <p:nvPr/>
        </p:nvSpPr>
        <p:spPr>
          <a:xfrm>
            <a:off x="384175" y="2563813"/>
            <a:ext cx="8220075" cy="1066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（１）一段电路上的电功率</a:t>
            </a:r>
            <a:r>
              <a:rPr lang="en-US" altLang="zh-CN" sz="3200" b="1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等于这段电路两端的电压</a:t>
            </a:r>
            <a:r>
              <a:rPr lang="en-US" altLang="zh-CN" sz="3200" b="1" i="1">
                <a:latin typeface="Times New Roman" panose="02020603050405020304" pitchFamily="18" charset="0"/>
                <a:ea typeface="宋体" panose="02010600030101010101" pitchFamily="2" charset="-122"/>
              </a:rPr>
              <a:t>U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和电路中电流</a:t>
            </a:r>
            <a:r>
              <a:rPr lang="en-US" altLang="zh-CN" sz="3200" b="1" i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的乘积．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534" name="Text Box 6"/>
          <p:cNvSpPr txBox="1"/>
          <p:nvPr/>
        </p:nvSpPr>
        <p:spPr>
          <a:xfrm>
            <a:off x="379413" y="3568700"/>
            <a:ext cx="7505700" cy="57943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（２）电功率表示电流做功的快慢．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5" name="Text Box 7"/>
          <p:cNvSpPr txBox="1"/>
          <p:nvPr/>
        </p:nvSpPr>
        <p:spPr>
          <a:xfrm>
            <a:off x="379413" y="4233863"/>
            <a:ext cx="8474075" cy="1066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（３）单位：在国际单位制中是瓦（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），常用单位还有毫瓦（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mW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），千瓦（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kW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）．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6" name="Text Box 8"/>
          <p:cNvSpPr txBox="1"/>
          <p:nvPr/>
        </p:nvSpPr>
        <p:spPr>
          <a:xfrm>
            <a:off x="1187450" y="5589588"/>
            <a:ext cx="6556375" cy="588962"/>
          </a:xfrm>
          <a:prstGeom prst="rect">
            <a:avLst/>
          </a:prstGeom>
          <a:noFill/>
          <a:ln w="9525" cap="flat" cmpd="sng">
            <a:solidFill>
              <a:srgbClr val="33CCCC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1kW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3200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altLang="zh-CN" sz="3200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mW=10</a:t>
            </a:r>
            <a:r>
              <a:rPr lang="en-US" altLang="zh-CN" sz="3200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-3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MW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3" grpId="0"/>
      <p:bldP spid="22534" grpId="0"/>
      <p:bldP spid="22535" grpId="0"/>
      <p:bldP spid="225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Rectangle 2"/>
          <p:cNvSpPr/>
          <p:nvPr/>
        </p:nvSpPr>
        <p:spPr>
          <a:xfrm>
            <a:off x="304800" y="493713"/>
            <a:ext cx="868680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5" name="Rectangle 3"/>
          <p:cNvSpPr>
            <a:spLocks noGrp="1" noRot="1"/>
          </p:cNvSpPr>
          <p:nvPr>
            <p:ph idx="1"/>
          </p:nvPr>
        </p:nvSpPr>
        <p:spPr>
          <a:xfrm>
            <a:off x="395288" y="593725"/>
            <a:ext cx="8424862" cy="2438400"/>
          </a:xfrm>
        </p:spPr>
        <p:txBody>
          <a:bodyPr vert="horz" wrap="square" lIns="91440" tIns="45720" rIns="91440" bIns="45720" anchor="ctr" anchorCtr="0"/>
          <a:p>
            <a:pPr algn="just" eaLnBrk="1" hangingPunct="1"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３．额定功率和实际功率：用电器铭牌上所标称的功率是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额定功率</a:t>
            </a:r>
            <a:r>
              <a:rPr lang="zh-CN" altLang="en-US" b="1" dirty="0">
                <a:latin typeface="Times New Roman" panose="02020603050405020304" pitchFamily="18" charset="0"/>
              </a:rPr>
              <a:t>，用电器在实际电压下工作的功率是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实际功率</a:t>
            </a:r>
            <a:r>
              <a:rPr lang="zh-CN" altLang="en-US" b="1" dirty="0">
                <a:latin typeface="Times New Roman" panose="02020603050405020304" pitchFamily="18" charset="0"/>
              </a:rPr>
              <a:t>．</a:t>
            </a:r>
            <a:endParaRPr lang="zh-CN" altLang="en-US" b="1" dirty="0">
              <a:latin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　　用电器只有在额定电压下工作实际功率才等于额定功率．</a:t>
            </a:r>
            <a:endParaRPr lang="zh-CN" altLang="en-US" b="1" dirty="0"/>
          </a:p>
        </p:txBody>
      </p:sp>
      <p:sp>
        <p:nvSpPr>
          <p:cNvPr id="23556" name="Text Box 4"/>
          <p:cNvSpPr txBox="1"/>
          <p:nvPr/>
        </p:nvSpPr>
        <p:spPr>
          <a:xfrm>
            <a:off x="2514600" y="3313113"/>
            <a:ext cx="424338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400" b="1" dirty="0">
                <a:solidFill>
                  <a:srgbClr val="66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几种常见家用电器的额定功率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3557" name="Group 5"/>
          <p:cNvGrpSpPr/>
          <p:nvPr/>
        </p:nvGrpSpPr>
        <p:grpSpPr>
          <a:xfrm>
            <a:off x="685800" y="3922713"/>
            <a:ext cx="8064500" cy="2349500"/>
            <a:chOff x="0" y="0"/>
            <a:chExt cx="3408" cy="1152"/>
          </a:xfrm>
        </p:grpSpPr>
        <p:grpSp>
          <p:nvGrpSpPr>
            <p:cNvPr id="16389" name="Group 6"/>
            <p:cNvGrpSpPr/>
            <p:nvPr/>
          </p:nvGrpSpPr>
          <p:grpSpPr>
            <a:xfrm>
              <a:off x="0" y="0"/>
              <a:ext cx="758" cy="384"/>
              <a:chOff x="0" y="0"/>
              <a:chExt cx="758" cy="384"/>
            </a:xfrm>
          </p:grpSpPr>
          <p:sp>
            <p:nvSpPr>
              <p:cNvPr id="16390" name="Rectangle 7"/>
              <p:cNvSpPr/>
              <p:nvPr/>
            </p:nvSpPr>
            <p:spPr>
              <a:xfrm>
                <a:off x="43" y="0"/>
                <a:ext cx="672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用电路</a:t>
                </a:r>
                <a:endPara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1" name="Rectangle 8"/>
              <p:cNvSpPr/>
              <p:nvPr/>
            </p:nvSpPr>
            <p:spPr>
              <a:xfrm>
                <a:off x="0" y="0"/>
                <a:ext cx="758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392" name="Group 9"/>
            <p:cNvGrpSpPr/>
            <p:nvPr/>
          </p:nvGrpSpPr>
          <p:grpSpPr>
            <a:xfrm>
              <a:off x="758" y="0"/>
              <a:ext cx="522" cy="384"/>
              <a:chOff x="758" y="0"/>
              <a:chExt cx="522" cy="384"/>
            </a:xfrm>
          </p:grpSpPr>
          <p:sp>
            <p:nvSpPr>
              <p:cNvPr id="16393" name="Rectangle 10"/>
              <p:cNvSpPr/>
              <p:nvPr/>
            </p:nvSpPr>
            <p:spPr>
              <a:xfrm>
                <a:off x="801" y="0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29</a:t>
                </a:r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吋彩电</a:t>
                </a:r>
                <a:endPara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4" name="Rectangle 11"/>
              <p:cNvSpPr/>
              <p:nvPr/>
            </p:nvSpPr>
            <p:spPr>
              <a:xfrm>
                <a:off x="758" y="0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395" name="Group 12"/>
            <p:cNvGrpSpPr/>
            <p:nvPr/>
          </p:nvGrpSpPr>
          <p:grpSpPr>
            <a:xfrm>
              <a:off x="1280" y="0"/>
              <a:ext cx="522" cy="384"/>
              <a:chOff x="1280" y="0"/>
              <a:chExt cx="522" cy="384"/>
            </a:xfrm>
          </p:grpSpPr>
          <p:sp>
            <p:nvSpPr>
              <p:cNvPr id="16396" name="Rectangle 13"/>
              <p:cNvSpPr/>
              <p:nvPr/>
            </p:nvSpPr>
            <p:spPr>
              <a:xfrm>
                <a:off x="1323" y="0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电熨斗</a:t>
                </a:r>
                <a:endPara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397" name="Rectangle 14"/>
              <p:cNvSpPr/>
              <p:nvPr/>
            </p:nvSpPr>
            <p:spPr>
              <a:xfrm>
                <a:off x="1280" y="0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398" name="Group 15"/>
            <p:cNvGrpSpPr/>
            <p:nvPr/>
          </p:nvGrpSpPr>
          <p:grpSpPr>
            <a:xfrm>
              <a:off x="1802" y="0"/>
              <a:ext cx="522" cy="384"/>
              <a:chOff x="1802" y="0"/>
              <a:chExt cx="522" cy="384"/>
            </a:xfrm>
          </p:grpSpPr>
          <p:sp>
            <p:nvSpPr>
              <p:cNvPr id="16399" name="Rectangle 16"/>
              <p:cNvSpPr/>
              <p:nvPr/>
            </p:nvSpPr>
            <p:spPr>
              <a:xfrm>
                <a:off x="1845" y="0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电冰箱</a:t>
                </a:r>
                <a:endPara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00" name="Rectangle 17"/>
              <p:cNvSpPr/>
              <p:nvPr/>
            </p:nvSpPr>
            <p:spPr>
              <a:xfrm>
                <a:off x="1802" y="0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01" name="Group 18"/>
            <p:cNvGrpSpPr/>
            <p:nvPr/>
          </p:nvGrpSpPr>
          <p:grpSpPr>
            <a:xfrm>
              <a:off x="2324" y="0"/>
              <a:ext cx="562" cy="384"/>
              <a:chOff x="2324" y="0"/>
              <a:chExt cx="562" cy="384"/>
            </a:xfrm>
          </p:grpSpPr>
          <p:sp>
            <p:nvSpPr>
              <p:cNvPr id="16402" name="Rectangle 19"/>
              <p:cNvSpPr/>
              <p:nvPr/>
            </p:nvSpPr>
            <p:spPr>
              <a:xfrm>
                <a:off x="2367" y="0"/>
                <a:ext cx="47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微波炉</a:t>
                </a:r>
                <a:endPara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03" name="Rectangle 20"/>
              <p:cNvSpPr/>
              <p:nvPr/>
            </p:nvSpPr>
            <p:spPr>
              <a:xfrm>
                <a:off x="2324" y="0"/>
                <a:ext cx="56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04" name="Group 21"/>
            <p:cNvGrpSpPr/>
            <p:nvPr/>
          </p:nvGrpSpPr>
          <p:grpSpPr>
            <a:xfrm>
              <a:off x="2886" y="0"/>
              <a:ext cx="522" cy="384"/>
              <a:chOff x="2886" y="0"/>
              <a:chExt cx="522" cy="384"/>
            </a:xfrm>
          </p:grpSpPr>
          <p:sp>
            <p:nvSpPr>
              <p:cNvPr id="16405" name="Rectangle 22"/>
              <p:cNvSpPr/>
              <p:nvPr/>
            </p:nvSpPr>
            <p:spPr>
              <a:xfrm>
                <a:off x="2929" y="0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台灯</a:t>
                </a:r>
                <a:endPara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06" name="Rectangle 23"/>
              <p:cNvSpPr/>
              <p:nvPr/>
            </p:nvSpPr>
            <p:spPr>
              <a:xfrm>
                <a:off x="2886" y="0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07" name="Group 24"/>
            <p:cNvGrpSpPr/>
            <p:nvPr/>
          </p:nvGrpSpPr>
          <p:grpSpPr>
            <a:xfrm>
              <a:off x="0" y="384"/>
              <a:ext cx="758" cy="384"/>
              <a:chOff x="0" y="384"/>
              <a:chExt cx="758" cy="384"/>
            </a:xfrm>
          </p:grpSpPr>
          <p:sp>
            <p:nvSpPr>
              <p:cNvPr id="16408" name="Rectangle 25"/>
              <p:cNvSpPr/>
              <p:nvPr/>
            </p:nvSpPr>
            <p:spPr>
              <a:xfrm>
                <a:off x="43" y="384"/>
                <a:ext cx="672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额定电压（</a:t>
                </a:r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V</a:t>
                </a:r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）</a:t>
                </a:r>
                <a:endPara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09" name="Rectangle 26"/>
              <p:cNvSpPr/>
              <p:nvPr/>
            </p:nvSpPr>
            <p:spPr>
              <a:xfrm>
                <a:off x="0" y="384"/>
                <a:ext cx="758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10" name="Group 27"/>
            <p:cNvGrpSpPr/>
            <p:nvPr/>
          </p:nvGrpSpPr>
          <p:grpSpPr>
            <a:xfrm>
              <a:off x="758" y="384"/>
              <a:ext cx="522" cy="384"/>
              <a:chOff x="758" y="384"/>
              <a:chExt cx="522" cy="384"/>
            </a:xfrm>
          </p:grpSpPr>
          <p:sp>
            <p:nvSpPr>
              <p:cNvPr id="16411" name="Rectangle 28"/>
              <p:cNvSpPr/>
              <p:nvPr/>
            </p:nvSpPr>
            <p:spPr>
              <a:xfrm>
                <a:off x="801" y="384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220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12" name="Rectangle 29"/>
              <p:cNvSpPr/>
              <p:nvPr/>
            </p:nvSpPr>
            <p:spPr>
              <a:xfrm>
                <a:off x="758" y="384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13" name="Group 30"/>
            <p:cNvGrpSpPr/>
            <p:nvPr/>
          </p:nvGrpSpPr>
          <p:grpSpPr>
            <a:xfrm>
              <a:off x="1280" y="384"/>
              <a:ext cx="522" cy="384"/>
              <a:chOff x="1280" y="384"/>
              <a:chExt cx="522" cy="384"/>
            </a:xfrm>
          </p:grpSpPr>
          <p:sp>
            <p:nvSpPr>
              <p:cNvPr id="16414" name="Rectangle 31"/>
              <p:cNvSpPr/>
              <p:nvPr/>
            </p:nvSpPr>
            <p:spPr>
              <a:xfrm>
                <a:off x="1323" y="384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220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15" name="Rectangle 32"/>
              <p:cNvSpPr/>
              <p:nvPr/>
            </p:nvSpPr>
            <p:spPr>
              <a:xfrm>
                <a:off x="1280" y="384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16" name="Group 33"/>
            <p:cNvGrpSpPr/>
            <p:nvPr/>
          </p:nvGrpSpPr>
          <p:grpSpPr>
            <a:xfrm>
              <a:off x="1802" y="384"/>
              <a:ext cx="522" cy="384"/>
              <a:chOff x="1802" y="384"/>
              <a:chExt cx="522" cy="384"/>
            </a:xfrm>
          </p:grpSpPr>
          <p:sp>
            <p:nvSpPr>
              <p:cNvPr id="16417" name="Rectangle 34"/>
              <p:cNvSpPr/>
              <p:nvPr/>
            </p:nvSpPr>
            <p:spPr>
              <a:xfrm>
                <a:off x="1845" y="384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220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18" name="Rectangle 35"/>
              <p:cNvSpPr/>
              <p:nvPr/>
            </p:nvSpPr>
            <p:spPr>
              <a:xfrm>
                <a:off x="1802" y="384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19" name="Group 36"/>
            <p:cNvGrpSpPr/>
            <p:nvPr/>
          </p:nvGrpSpPr>
          <p:grpSpPr>
            <a:xfrm>
              <a:off x="2324" y="384"/>
              <a:ext cx="562" cy="384"/>
              <a:chOff x="2324" y="384"/>
              <a:chExt cx="562" cy="384"/>
            </a:xfrm>
          </p:grpSpPr>
          <p:sp>
            <p:nvSpPr>
              <p:cNvPr id="16420" name="Rectangle 37"/>
              <p:cNvSpPr/>
              <p:nvPr/>
            </p:nvSpPr>
            <p:spPr>
              <a:xfrm>
                <a:off x="2367" y="384"/>
                <a:ext cx="47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220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21" name="Rectangle 38"/>
              <p:cNvSpPr/>
              <p:nvPr/>
            </p:nvSpPr>
            <p:spPr>
              <a:xfrm>
                <a:off x="2324" y="384"/>
                <a:ext cx="56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22" name="Group 39"/>
            <p:cNvGrpSpPr/>
            <p:nvPr/>
          </p:nvGrpSpPr>
          <p:grpSpPr>
            <a:xfrm>
              <a:off x="2886" y="384"/>
              <a:ext cx="522" cy="384"/>
              <a:chOff x="2886" y="384"/>
              <a:chExt cx="522" cy="384"/>
            </a:xfrm>
          </p:grpSpPr>
          <p:sp>
            <p:nvSpPr>
              <p:cNvPr id="16423" name="Rectangle 40"/>
              <p:cNvSpPr/>
              <p:nvPr/>
            </p:nvSpPr>
            <p:spPr>
              <a:xfrm>
                <a:off x="2929" y="384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220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24" name="Rectangle 41"/>
              <p:cNvSpPr/>
              <p:nvPr/>
            </p:nvSpPr>
            <p:spPr>
              <a:xfrm>
                <a:off x="2886" y="384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25" name="Group 42"/>
            <p:cNvGrpSpPr/>
            <p:nvPr/>
          </p:nvGrpSpPr>
          <p:grpSpPr>
            <a:xfrm>
              <a:off x="0" y="768"/>
              <a:ext cx="758" cy="384"/>
              <a:chOff x="0" y="768"/>
              <a:chExt cx="758" cy="384"/>
            </a:xfrm>
          </p:grpSpPr>
          <p:sp>
            <p:nvSpPr>
              <p:cNvPr id="16426" name="Rectangle 43"/>
              <p:cNvSpPr/>
              <p:nvPr/>
            </p:nvSpPr>
            <p:spPr>
              <a:xfrm>
                <a:off x="43" y="768"/>
                <a:ext cx="672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额定功率（</a:t>
                </a:r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W</a:t>
                </a:r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）</a:t>
                </a:r>
                <a:endParaRPr lang="zh-CN" altLang="en-US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27" name="Rectangle 44"/>
              <p:cNvSpPr/>
              <p:nvPr/>
            </p:nvSpPr>
            <p:spPr>
              <a:xfrm>
                <a:off x="0" y="768"/>
                <a:ext cx="758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28" name="Group 45"/>
            <p:cNvGrpSpPr/>
            <p:nvPr/>
          </p:nvGrpSpPr>
          <p:grpSpPr>
            <a:xfrm>
              <a:off x="758" y="768"/>
              <a:ext cx="522" cy="384"/>
              <a:chOff x="758" y="768"/>
              <a:chExt cx="522" cy="384"/>
            </a:xfrm>
          </p:grpSpPr>
          <p:sp>
            <p:nvSpPr>
              <p:cNvPr id="16429" name="Rectangle 46"/>
              <p:cNvSpPr/>
              <p:nvPr/>
            </p:nvSpPr>
            <p:spPr>
              <a:xfrm>
                <a:off x="801" y="768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～</a:t>
                </a:r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150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30" name="Rectangle 47"/>
              <p:cNvSpPr/>
              <p:nvPr/>
            </p:nvSpPr>
            <p:spPr>
              <a:xfrm>
                <a:off x="758" y="768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31" name="Group 48"/>
            <p:cNvGrpSpPr/>
            <p:nvPr/>
          </p:nvGrpSpPr>
          <p:grpSpPr>
            <a:xfrm>
              <a:off x="1280" y="768"/>
              <a:ext cx="522" cy="384"/>
              <a:chOff x="1280" y="768"/>
              <a:chExt cx="522" cy="384"/>
            </a:xfrm>
          </p:grpSpPr>
          <p:sp>
            <p:nvSpPr>
              <p:cNvPr id="16432" name="Rectangle 49"/>
              <p:cNvSpPr/>
              <p:nvPr/>
            </p:nvSpPr>
            <p:spPr>
              <a:xfrm>
                <a:off x="1323" y="768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300</a:t>
                </a:r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～</a:t>
                </a:r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800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33" name="Rectangle 50"/>
              <p:cNvSpPr/>
              <p:nvPr/>
            </p:nvSpPr>
            <p:spPr>
              <a:xfrm>
                <a:off x="1280" y="768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34" name="Group 51"/>
            <p:cNvGrpSpPr/>
            <p:nvPr/>
          </p:nvGrpSpPr>
          <p:grpSpPr>
            <a:xfrm>
              <a:off x="1802" y="768"/>
              <a:ext cx="522" cy="384"/>
              <a:chOff x="1802" y="768"/>
              <a:chExt cx="522" cy="384"/>
            </a:xfrm>
          </p:grpSpPr>
          <p:sp>
            <p:nvSpPr>
              <p:cNvPr id="16435" name="Rectangle 52"/>
              <p:cNvSpPr/>
              <p:nvPr/>
            </p:nvSpPr>
            <p:spPr>
              <a:xfrm>
                <a:off x="1845" y="768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100</a:t>
                </a:r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～</a:t>
                </a:r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150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36" name="Rectangle 53"/>
              <p:cNvSpPr/>
              <p:nvPr/>
            </p:nvSpPr>
            <p:spPr>
              <a:xfrm>
                <a:off x="1802" y="768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37" name="Group 54"/>
            <p:cNvGrpSpPr/>
            <p:nvPr/>
          </p:nvGrpSpPr>
          <p:grpSpPr>
            <a:xfrm>
              <a:off x="2324" y="768"/>
              <a:ext cx="562" cy="384"/>
              <a:chOff x="2324" y="768"/>
              <a:chExt cx="562" cy="384"/>
            </a:xfrm>
          </p:grpSpPr>
          <p:sp>
            <p:nvSpPr>
              <p:cNvPr id="16438" name="Rectangle 55"/>
              <p:cNvSpPr/>
              <p:nvPr/>
            </p:nvSpPr>
            <p:spPr>
              <a:xfrm>
                <a:off x="2367" y="768"/>
                <a:ext cx="47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800</a:t>
                </a:r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～</a:t>
                </a:r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1200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39" name="Rectangle 56"/>
              <p:cNvSpPr/>
              <p:nvPr/>
            </p:nvSpPr>
            <p:spPr>
              <a:xfrm>
                <a:off x="2324" y="768"/>
                <a:ext cx="56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6440" name="Group 57"/>
            <p:cNvGrpSpPr/>
            <p:nvPr/>
          </p:nvGrpSpPr>
          <p:grpSpPr>
            <a:xfrm>
              <a:off x="2886" y="768"/>
              <a:ext cx="522" cy="384"/>
              <a:chOff x="2886" y="768"/>
              <a:chExt cx="522" cy="384"/>
            </a:xfrm>
          </p:grpSpPr>
          <p:sp>
            <p:nvSpPr>
              <p:cNvPr id="16441" name="Rectangle 58"/>
              <p:cNvSpPr/>
              <p:nvPr/>
            </p:nvSpPr>
            <p:spPr>
              <a:xfrm>
                <a:off x="2929" y="768"/>
                <a:ext cx="436" cy="3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 anchorCtr="0"/>
              <a:p>
                <a:pPr algn="ctr"/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40</a:t>
                </a:r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～</a:t>
                </a:r>
                <a:r>
                  <a:rPr lang="en-US" altLang="zh-CN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60</a:t>
                </a:r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ctr" eaLnBrk="0" hangingPunct="0"/>
                <a:endParaRPr lang="en-US" altLang="zh-CN" sz="2000" b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442" name="Rectangle 59"/>
              <p:cNvSpPr/>
              <p:nvPr/>
            </p:nvSpPr>
            <p:spPr>
              <a:xfrm>
                <a:off x="2886" y="768"/>
                <a:ext cx="522" cy="384"/>
              </a:xfrm>
              <a:prstGeom prst="rect">
                <a:avLst/>
              </a:prstGeom>
              <a:noFill/>
              <a:ln w="7" cap="flat" cmpd="sng">
                <a:solidFill>
                  <a:srgbClr val="A0A0A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t" anchorCtr="0"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51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charRg st="51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Rectangle 2"/>
          <p:cNvSpPr/>
          <p:nvPr/>
        </p:nvSpPr>
        <p:spPr>
          <a:xfrm>
            <a:off x="304800" y="493713"/>
            <a:ext cx="861060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79" name="Rectangle 3"/>
          <p:cNvSpPr>
            <a:spLocks noGrp="1" noRot="1"/>
          </p:cNvSpPr>
          <p:nvPr>
            <p:ph type="title"/>
          </p:nvPr>
        </p:nvSpPr>
        <p:spPr>
          <a:xfrm>
            <a:off x="395288" y="522288"/>
            <a:ext cx="5549900" cy="64135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36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二、电功率和热功率</a:t>
            </a:r>
            <a:r>
              <a:rPr lang="zh-CN" altLang="en-US" sz="36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600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580" name="Rectangle 4"/>
          <p:cNvSpPr>
            <a:spLocks noGrp="1" noRot="1"/>
          </p:cNvSpPr>
          <p:nvPr>
            <p:ph idx="1"/>
          </p:nvPr>
        </p:nvSpPr>
        <p:spPr>
          <a:xfrm>
            <a:off x="323850" y="1385888"/>
            <a:ext cx="8496300" cy="1981200"/>
          </a:xfrm>
        </p:spPr>
        <p:txBody>
          <a:bodyPr vert="horz" wrap="square" lIns="91440" tIns="45720" rIns="91440" bIns="45720" anchor="ctr" anchorCtr="0"/>
          <a:p>
            <a:pPr algn="just" eaLnBrk="1" hangingPunct="1">
              <a:buNone/>
            </a:pPr>
            <a:r>
              <a:rPr lang="en-US" altLang="zh-CN" b="1" dirty="0"/>
              <a:t>1</a:t>
            </a:r>
            <a:r>
              <a:rPr lang="zh-CN" altLang="en-US" b="1" dirty="0">
                <a:latin typeface="Times New Roman" panose="02020603050405020304" pitchFamily="18" charset="0"/>
              </a:rPr>
              <a:t>．电流做功的过程，是电能转化为其他形式能量的过程．</a:t>
            </a:r>
            <a:endParaRPr lang="zh-CN" altLang="en-US" b="1" dirty="0"/>
          </a:p>
          <a:p>
            <a:pPr algn="just" eaLnBrk="1" hangingPunct="1">
              <a:buNone/>
            </a:pPr>
            <a:r>
              <a:rPr lang="zh-CN" altLang="en-US" b="1" dirty="0">
                <a:latin typeface="Times New Roman" panose="02020603050405020304" pitchFamily="18" charset="0"/>
              </a:rPr>
              <a:t>　　电动机把电能转化为机械能；电解槽把电能转化为化学能；电热器把电能转化为热能．</a:t>
            </a:r>
            <a:endParaRPr lang="zh-CN" altLang="en-US" b="1" dirty="0"/>
          </a:p>
        </p:txBody>
      </p:sp>
      <p:sp>
        <p:nvSpPr>
          <p:cNvPr id="24581" name="Text Box 5"/>
          <p:cNvSpPr txBox="1"/>
          <p:nvPr/>
        </p:nvSpPr>
        <p:spPr>
          <a:xfrm>
            <a:off x="684213" y="3762375"/>
            <a:ext cx="8001000" cy="26558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真空中，电场力对电荷做正功时，减少的电势能转化为电荷的动能；在金属导体中，在电场力作用下做加速运动的自由电子频繁地与离子碰撞，把定向移动的功能传给离子，使离子热运动加剧，将电能完全转化为内能．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4580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charRg st="27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4580">
                                            <p:txEl>
                                              <p:charRg st="27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 build="p"/>
      <p:bldP spid="245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2"/>
          <p:cNvSpPr/>
          <p:nvPr/>
        </p:nvSpPr>
        <p:spPr>
          <a:xfrm>
            <a:off x="304800" y="304800"/>
            <a:ext cx="8610600" cy="6248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Rectangle 3"/>
          <p:cNvSpPr>
            <a:spLocks noGrp="1" noRot="1"/>
          </p:cNvSpPr>
          <p:nvPr>
            <p:ph idx="1"/>
          </p:nvPr>
        </p:nvSpPr>
        <p:spPr>
          <a:xfrm>
            <a:off x="533400" y="836613"/>
            <a:ext cx="8001000" cy="1447800"/>
          </a:xfrm>
        </p:spPr>
        <p:txBody>
          <a:bodyPr vert="horz" wrap="square" lIns="91440" tIns="45720" rIns="91440" bIns="45720" anchor="t" anchorCtr="0"/>
          <a:p>
            <a:pPr algn="just" eaLnBrk="1" hangingPunct="1">
              <a:buNone/>
            </a:pPr>
            <a:r>
              <a:rPr lang="en-US" altLang="zh-CN" b="1" dirty="0"/>
              <a:t>2</a:t>
            </a:r>
            <a:r>
              <a:rPr lang="zh-CN" altLang="en-US" b="1" dirty="0">
                <a:latin typeface="Times New Roman" panose="02020603050405020304" pitchFamily="18" charset="0"/>
              </a:rPr>
              <a:t>．焦耳定律：</a:t>
            </a:r>
            <a:r>
              <a:rPr lang="zh-CN" altLang="en-US" b="1" dirty="0">
                <a:latin typeface="宋体" panose="02010600030101010101" pitchFamily="2" charset="-122"/>
              </a:rPr>
              <a:t>电流通过导体时产生的热量</a:t>
            </a:r>
            <a:r>
              <a:rPr lang="en-US" altLang="zh-CN" b="1" i="1" dirty="0">
                <a:latin typeface="Times New Roman" panose="02020603050405020304" pitchFamily="18" charset="0"/>
              </a:rPr>
              <a:t>Q</a:t>
            </a:r>
            <a:r>
              <a:rPr lang="zh-CN" altLang="en-US" b="1" dirty="0">
                <a:latin typeface="宋体" panose="02010600030101010101" pitchFamily="2" charset="-122"/>
              </a:rPr>
              <a:t>等于电流</a:t>
            </a:r>
            <a:r>
              <a:rPr lang="en-US" altLang="zh-CN" b="1" i="1" dirty="0">
                <a:latin typeface="Times New Roman" panose="02020603050405020304" pitchFamily="18" charset="0"/>
              </a:rPr>
              <a:t>I</a:t>
            </a:r>
            <a:r>
              <a:rPr lang="zh-CN" altLang="en-US" b="1" dirty="0">
                <a:latin typeface="宋体" panose="02010600030101010101" pitchFamily="2" charset="-122"/>
              </a:rPr>
              <a:t>的二次方、导体的电阻 </a:t>
            </a:r>
            <a:r>
              <a:rPr lang="en-US" altLang="zh-CN" b="1" i="1" dirty="0">
                <a:latin typeface="Times New Roman" panose="02020603050405020304" pitchFamily="18" charset="0"/>
              </a:rPr>
              <a:t>R </a:t>
            </a:r>
            <a:r>
              <a:rPr lang="zh-CN" altLang="en-US" b="1" dirty="0">
                <a:latin typeface="宋体" panose="02010600030101010101" pitchFamily="2" charset="-122"/>
              </a:rPr>
              <a:t>和通电时间 </a:t>
            </a:r>
            <a:r>
              <a:rPr lang="en-US" altLang="zh-CN" b="1" i="1" dirty="0">
                <a:latin typeface="Times New Roman" panose="02020603050405020304" pitchFamily="18" charset="0"/>
              </a:rPr>
              <a:t>t </a:t>
            </a:r>
            <a:r>
              <a:rPr lang="zh-CN" altLang="en-US" b="1" dirty="0">
                <a:latin typeface="宋体" panose="02010600030101010101" pitchFamily="2" charset="-122"/>
              </a:rPr>
              <a:t>三者的乘积</a:t>
            </a:r>
            <a:r>
              <a:rPr lang="zh-CN" altLang="en-US" b="1" dirty="0">
                <a:latin typeface="Times New Roman" panose="02020603050405020304" pitchFamily="18" charset="0"/>
              </a:rPr>
              <a:t> ．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916238" y="2443163"/>
          <a:ext cx="28082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800100" imgH="304800" progId="Equation.3">
                  <p:embed/>
                </p:oleObj>
              </mc:Choice>
              <mc:Fallback>
                <p:oleObj name="" r:id="rId1" imgW="800100" imgH="3048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7A77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916238" y="2443163"/>
                        <a:ext cx="2808287" cy="9779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 w="9525" cap="flat" cmpd="sng">
                        <a:solidFill>
                          <a:schemeClr val="tx2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5"/>
          <p:cNvSpPr txBox="1"/>
          <p:nvPr/>
        </p:nvSpPr>
        <p:spPr>
          <a:xfrm>
            <a:off x="395288" y="3505200"/>
            <a:ext cx="8748712" cy="9461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800" b="1" dirty="0">
                <a:solidFill>
                  <a:srgbClr val="66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焦耳定律适用于纯电阻电路，也适用于非纯电阻电路．</a:t>
            </a:r>
            <a:r>
              <a:rPr lang="zh-CN" altLang="en-US" sz="2800" b="1" dirty="0">
                <a:solidFill>
                  <a:srgbClr val="66FF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800" b="1" dirty="0">
              <a:solidFill>
                <a:srgbClr val="66FF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06" name="Text Box 6"/>
          <p:cNvSpPr txBox="1"/>
          <p:nvPr/>
        </p:nvSpPr>
        <p:spPr>
          <a:xfrm>
            <a:off x="609600" y="4114800"/>
            <a:ext cx="8283575" cy="13731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纯电阻电路：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只含有电阻的电路、如电炉、电烙铁等电热器件组成的电路，白炽灯及</a:t>
            </a:r>
            <a:r>
              <a:rPr lang="zh-CN" altLang="en-US" sz="28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转子被卡住的电动机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也是纯电阻器件．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07" name="Text Box 7"/>
          <p:cNvSpPr txBox="1"/>
          <p:nvPr/>
        </p:nvSpPr>
        <p:spPr>
          <a:xfrm>
            <a:off x="609600" y="5410200"/>
            <a:ext cx="8283575" cy="9461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非纯电阻电路：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电路中含有电动机在转动或有电解槽在发生化学反应的电路．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charRg st="0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5" grpId="0"/>
      <p:bldP spid="25606" grpId="0"/>
      <p:bldP spid="25607" grpId="0"/>
    </p:bldLst>
  </p:timing>
</p:sld>
</file>

<file path=ppt/tags/tag1.xml><?xml version="1.0" encoding="utf-8"?>
<p:tagLst xmlns:p="http://schemas.openxmlformats.org/presentationml/2006/main">
  <p:tag name="COMMONDATA" val="eyJoZGlkIjoiNWQwNzYyMTM0ZGQ2MDIxODQ5NWNkZjdlZGIyNzdlMDAifQ=="/>
</p:tagLst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2581</Words>
  <Application>WPS 演示</Application>
  <PresentationFormat>在屏幕上显示</PresentationFormat>
  <Paragraphs>350</Paragraphs>
  <Slides>20</Slides>
  <Notes>22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17</vt:i4>
      </vt:variant>
      <vt:variant>
        <vt:lpstr>幻灯片标题</vt:lpstr>
      </vt:variant>
      <vt:variant>
        <vt:i4>20</vt:i4>
      </vt:variant>
    </vt:vector>
  </HeadingPairs>
  <TitlesOfParts>
    <vt:vector size="47" baseType="lpstr">
      <vt:lpstr>Arial</vt:lpstr>
      <vt:lpstr>宋体</vt:lpstr>
      <vt:lpstr>Wingdings</vt:lpstr>
      <vt:lpstr>华文行楷</vt:lpstr>
      <vt:lpstr>黑体</vt:lpstr>
      <vt:lpstr>Times New Roman</vt:lpstr>
      <vt:lpstr>微软雅黑</vt:lpstr>
      <vt:lpstr>Arial Unicode MS</vt:lpstr>
      <vt:lpstr>Calibri</vt:lpstr>
      <vt:lpstr>诗情画意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《焦耳定律》</vt:lpstr>
      <vt:lpstr>教学目标 </vt:lpstr>
      <vt:lpstr>PowerPoint 演示文稿</vt:lpstr>
      <vt:lpstr>一、电功和电功率</vt:lpstr>
      <vt:lpstr>PowerPoint 演示文稿</vt:lpstr>
      <vt:lpstr>PowerPoint 演示文稿</vt:lpstr>
      <vt:lpstr>PowerPoint 演示文稿</vt:lpstr>
      <vt:lpstr>二、电功率和热功率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例题：</vt:lpstr>
      <vt:lpstr>解析：</vt:lpstr>
      <vt:lpstr>小结：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10</cp:lastModifiedBy>
  <cp:revision>8</cp:revision>
  <dcterms:created xsi:type="dcterms:W3CDTF">2022-09-11T01:29:00Z</dcterms:created>
  <dcterms:modified xsi:type="dcterms:W3CDTF">2022-09-11T01:40:00Z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ICV">
    <vt:lpwstr>BB0AFD1CD37D448394E3FAD87707457B</vt:lpwstr>
  </property>
  <property fmtid="{D5CDD505-2E9C-101B-9397-08002B2CF9AE}" pid="4" name="KSOProductBuildVer">
    <vt:lpwstr>2052-11.1.0.12358</vt:lpwstr>
  </property>
</Properties>
</file>