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vml" ContentType="application/vnd.openxmlformats-officedocument.vmlDrawing"/>
  <Default Extension="bin" ContentType="application/vnd.openxmlformats-officedocument.oleObject"/>
  <Default Extension="wav" ContentType="audio/x-wav"/>
  <Default Extension="wmf" ContentType="image/x-wmf"/>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custDataLst>
    <p:tags r:id="rId45"/>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howGuides="1">
      <p:cViewPr varScale="1">
        <p:scale>
          <a:sx n="89" d="100"/>
          <a:sy n="89" d="100"/>
        </p:scale>
        <p:origin x="378" y="96"/>
      </p:cViewPr>
      <p:guideLst>
        <p:guide orient="horz" pos="2160"/>
        <p:guide pos="2880"/>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 Type="http://schemas.openxmlformats.org/officeDocument/2006/relationships/slide" Target="slides/slide3.xml" /><Relationship Id="rId40" Type="http://schemas.openxmlformats.org/officeDocument/2006/relationships/slide" Target="slides/slide39.xml" /><Relationship Id="rId41" Type="http://schemas.openxmlformats.org/officeDocument/2006/relationships/slide" Target="slides/slide40.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slide" Target="slides/slide43.xml" /><Relationship Id="rId45" Type="http://schemas.openxmlformats.org/officeDocument/2006/relationships/tags" Target="tags/tag1.xml" /><Relationship Id="rId46" Type="http://schemas.openxmlformats.org/officeDocument/2006/relationships/presProps" Target="presProps.xml" /><Relationship Id="rId47" Type="http://schemas.openxmlformats.org/officeDocument/2006/relationships/viewProps" Target="viewProps.xml" /><Relationship Id="rId48" Type="http://schemas.openxmlformats.org/officeDocument/2006/relationships/theme" Target="theme/theme1.xml" /><Relationship Id="rId49" Type="http://schemas.openxmlformats.org/officeDocument/2006/relationships/tableStyles" Target="tableStyles.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2.wmf" /></Relationships>
</file>

<file path=ppt/drawings/_rels/vmlDrawing2.vml.rels>&#65279;<?xml version="1.0" encoding="utf-8" standalone="yes"?><Relationships xmlns="http://schemas.openxmlformats.org/package/2006/relationships"><Relationship Id="rId1" Type="http://schemas.openxmlformats.org/officeDocument/2006/relationships/image" Target="../media/image3.wmf" /><Relationship Id="rId2" Type="http://schemas.openxmlformats.org/officeDocument/2006/relationships/image" Target="../media/image4.wmf" /></Relationships>
</file>

<file path=ppt/drawings/_rels/vmlDrawing3.vml.rels>&#65279;<?xml version="1.0" encoding="utf-8" standalone="yes"?><Relationships xmlns="http://schemas.openxmlformats.org/package/2006/relationships"><Relationship Id="rId1" Type="http://schemas.openxmlformats.org/officeDocument/2006/relationships/image" Target="../media/image5.wmf" /><Relationship Id="rId2" Type="http://schemas.openxmlformats.org/officeDocument/2006/relationships/image" Target="../media/image6.wmf" /></Relationships>
</file>

<file path=ppt/drawings/_rels/vmlDrawing4.vml.rels>&#65279;<?xml version="1.0" encoding="utf-8" standalone="yes"?><Relationships xmlns="http://schemas.openxmlformats.org/package/2006/relationships"><Relationship Id="rId1" Type="http://schemas.openxmlformats.org/officeDocument/2006/relationships/image" Target="../media/image8.wmf" /></Relationships>
</file>

<file path=ppt/drawings/_rels/vmlDrawing5.vml.rels>&#65279;<?xml version="1.0" encoding="utf-8" standalone="yes"?><Relationships xmlns="http://schemas.openxmlformats.org/package/2006/relationships"><Relationship Id="rId1" Type="http://schemas.openxmlformats.org/officeDocument/2006/relationships/image" Target="../media/image9.wmf" /><Relationship Id="rId2" Type="http://schemas.openxmlformats.org/officeDocument/2006/relationships/image" Target="../media/image10.wmf" /><Relationship Id="rId3" Type="http://schemas.openxmlformats.org/officeDocument/2006/relationships/image" Target="../media/image11.wmf" /><Relationship Id="rId4" Type="http://schemas.openxmlformats.org/officeDocument/2006/relationships/image" Target="../media/image12.wmf" /></Relationships>
</file>

<file path=ppt/drawings/_rels/vmlDrawing6.vml.rels>&#65279;<?xml version="1.0" encoding="utf-8" standalone="yes"?><Relationships xmlns="http://schemas.openxmlformats.org/package/2006/relationships"><Relationship Id="rId1" Type="http://schemas.openxmlformats.org/officeDocument/2006/relationships/image" Target="../media/image13.wmf" /><Relationship Id="rId2" Type="http://schemas.openxmlformats.org/officeDocument/2006/relationships/image" Target="../media/image14.wmf" /></Relationships>
</file>

<file path=ppt/drawings/_rels/vmlDrawing7.vml.rels>&#65279;<?xml version="1.0" encoding="utf-8" standalone="yes"?><Relationships xmlns="http://schemas.openxmlformats.org/package/2006/relationships"><Relationship Id="rId1" Type="http://schemas.openxmlformats.org/officeDocument/2006/relationships/image" Target="../media/image15.wmf" /><Relationship Id="rId2" Type="http://schemas.openxmlformats.org/officeDocument/2006/relationships/image" Target="../media/image16.wmf" /><Relationship Id="rId3" Type="http://schemas.openxmlformats.org/officeDocument/2006/relationships/image" Target="../media/image17.wmf" /></Relationships>
</file>

<file path=ppt/drawings/_rels/vmlDrawing8.vml.rels>&#65279;<?xml version="1.0" encoding="utf-8" standalone="yes"?><Relationships xmlns="http://schemas.openxmlformats.org/package/2006/relationships"><Relationship Id="rId1" Type="http://schemas.openxmlformats.org/officeDocument/2006/relationships/image" Target="../media/image18.wmf"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a:latin typeface="Arial" panose="020b0604020202020204" pitchFamily="34" charset="0"/>
              </a:rPr>
              <a:t>2021/11/22</a:t>
            </a:fld>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rotWithShape="0">
          <a:blip r:embed="rId12"/>
          <a:stretch>
            <a:fillRect/>
          </a:stretch>
        </a:blipFill>
        <a:effectLst/>
      </p:bgPr>
    </p:bg>
    <p:spTree>
      <p:nvGrpSpPr>
        <p:cNvPr id="1" name=""/>
        <p:cNvGrpSpPr/>
        <p:nvPr/>
      </p:nvGrpSpPr>
      <p:grpSpPr>
        <a:xfrm>
          <a:off x="0" y="0"/>
          <a: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zh-CN" altLang="en-US"/>
              <a:t>单击此处编辑母版标题样式</a:t>
            </a:r>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fld id="{BB962C8B-B14F-4D97-AF65-F5344CB8AC3E}" type="datetime1">
              <a:rPr lang="zh-CN" altLang="en-US">
                <a:latin typeface="Arial" panose="020b0604020202020204" pitchFamily="34" charset="0"/>
              </a:rPr>
              <a:t>2021/11/22</a:t>
            </a:fld>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audio" Target="../media/audio111.wav"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audio" Target="../media/audio111.wav"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oleObject" Target="../embeddings/oleObject1.bin" TargetMode="Internal" /><Relationship Id="rId3" Type="http://schemas.openxmlformats.org/officeDocument/2006/relationships/image" Target="../media/image2.wmf" /><Relationship Id="rId4" Type="http://schemas.openxmlformats.org/officeDocument/2006/relationships/vmlDrawing" Target="../drawings/vmlDrawing1.v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oleObject" Target="../embeddings/oleObject2.bin" TargetMode="Internal" /><Relationship Id="rId3" Type="http://schemas.openxmlformats.org/officeDocument/2006/relationships/image" Target="../media/image3.wmf" /><Relationship Id="rId4" Type="http://schemas.openxmlformats.org/officeDocument/2006/relationships/oleObject" Target="../embeddings/oleObject3.bin" TargetMode="Internal" /><Relationship Id="rId5" Type="http://schemas.openxmlformats.org/officeDocument/2006/relationships/image" Target="../media/image4.wmf" /><Relationship Id="rId6" Type="http://schemas.openxmlformats.org/officeDocument/2006/relationships/vmlDrawing" Target="../drawings/vmlDrawing2.v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oleObject" Target="../embeddings/oleObject4.bin" TargetMode="Internal" /><Relationship Id="rId3" Type="http://schemas.openxmlformats.org/officeDocument/2006/relationships/image" Target="../media/image5.wmf" /><Relationship Id="rId4" Type="http://schemas.openxmlformats.org/officeDocument/2006/relationships/oleObject" Target="../embeddings/oleObject5.bin" TargetMode="Internal" /><Relationship Id="rId5" Type="http://schemas.openxmlformats.org/officeDocument/2006/relationships/image" Target="../media/image6.wmf" /><Relationship Id="rId6" Type="http://schemas.openxmlformats.org/officeDocument/2006/relationships/vmlDrawing" Target="../drawings/vmlDrawing3.v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7.png" /><Relationship Id="rId3" Type="http://schemas.openxmlformats.org/officeDocument/2006/relationships/oleObject" Target="../embeddings/oleObject6.bin" TargetMode="Internal" /><Relationship Id="rId4" Type="http://schemas.openxmlformats.org/officeDocument/2006/relationships/image" Target="../media/image8.wmf" /><Relationship Id="rId5" Type="http://schemas.openxmlformats.org/officeDocument/2006/relationships/vmlDrawing" Target="../drawings/vmlDrawing4.v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vmlDrawing" Target="../drawings/vmlDrawing5.vml" /><Relationship Id="rId2" Type="http://schemas.openxmlformats.org/officeDocument/2006/relationships/oleObject" Target="../embeddings/oleObject7.bin" TargetMode="Internal" /><Relationship Id="rId3" Type="http://schemas.openxmlformats.org/officeDocument/2006/relationships/image" Target="../media/image9.wmf" /><Relationship Id="rId4" Type="http://schemas.openxmlformats.org/officeDocument/2006/relationships/oleObject" Target="../embeddings/oleObject8.bin" TargetMode="Internal" /><Relationship Id="rId5" Type="http://schemas.openxmlformats.org/officeDocument/2006/relationships/image" Target="../media/image10.wmf" /><Relationship Id="rId6" Type="http://schemas.openxmlformats.org/officeDocument/2006/relationships/oleObject" Target="../embeddings/oleObject9.bin" TargetMode="Internal" /><Relationship Id="rId7" Type="http://schemas.openxmlformats.org/officeDocument/2006/relationships/image" Target="../media/image11.wmf" /><Relationship Id="rId8" Type="http://schemas.openxmlformats.org/officeDocument/2006/relationships/oleObject" Target="../embeddings/oleObject10.bin" TargetMode="Internal" /><Relationship Id="rId9" Type="http://schemas.openxmlformats.org/officeDocument/2006/relationships/image" Target="../media/image12.wmf"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oleObject" Target="../embeddings/oleObject11.bin" TargetMode="Internal" /><Relationship Id="rId3" Type="http://schemas.openxmlformats.org/officeDocument/2006/relationships/image" Target="../media/image13.wmf" /><Relationship Id="rId4" Type="http://schemas.openxmlformats.org/officeDocument/2006/relationships/oleObject" Target="../embeddings/oleObject12.bin" TargetMode="Internal" /><Relationship Id="rId5" Type="http://schemas.openxmlformats.org/officeDocument/2006/relationships/image" Target="../media/image14.wmf" /><Relationship Id="rId6" Type="http://schemas.openxmlformats.org/officeDocument/2006/relationships/vmlDrawing" Target="../drawings/vmlDrawing6.v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oleObject" Target="../embeddings/oleObject13.bin" TargetMode="Internal" /><Relationship Id="rId3" Type="http://schemas.openxmlformats.org/officeDocument/2006/relationships/image" Target="../media/image15.wmf" /><Relationship Id="rId4" Type="http://schemas.openxmlformats.org/officeDocument/2006/relationships/oleObject" Target="../embeddings/oleObject14.bin" TargetMode="Internal" /><Relationship Id="rId5" Type="http://schemas.openxmlformats.org/officeDocument/2006/relationships/image" Target="../media/image16.wmf" /><Relationship Id="rId6" Type="http://schemas.openxmlformats.org/officeDocument/2006/relationships/oleObject" Target="../embeddings/oleObject15.bin" TargetMode="Internal" /><Relationship Id="rId7" Type="http://schemas.openxmlformats.org/officeDocument/2006/relationships/image" Target="../media/image17.wmf" /><Relationship Id="rId8" Type="http://schemas.openxmlformats.org/officeDocument/2006/relationships/vmlDrawing" Target="../drawings/vmlDrawing7.v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oleObject" Target="../embeddings/oleObject16.bin" TargetMode="Internal" /><Relationship Id="rId3" Type="http://schemas.openxmlformats.org/officeDocument/2006/relationships/image" Target="../media/image18.wmf" /><Relationship Id="rId4" Type="http://schemas.openxmlformats.org/officeDocument/2006/relationships/image" Target="../media/image19.png" /><Relationship Id="rId5" Type="http://schemas.openxmlformats.org/officeDocument/2006/relationships/vmlDrawing" Target="../drawings/vmlDrawing8.v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098" name="标题 4097"/>
          <p:cNvSpPr>
            <a:spLocks noGrp="1"/>
          </p:cNvSpPr>
          <p:nvPr>
            <p:ph type="ctrTitle"/>
          </p:nvPr>
        </p:nvSpPr>
        <p:spPr>
          <a:xfrm>
            <a:off x="685800" y="2130425"/>
            <a:ext cx="7772400" cy="1470025"/>
          </a:xfrm>
        </p:spPr>
        <p:txBody>
          <a:bodyPr anchor="ctr" anchorCtr="0"/>
          <a:lstStyle/>
          <a:p>
            <a:pPr defTabSz="914400">
              <a:buClrTx/>
              <a:buSzTx/>
              <a:buFontTx/>
              <a:buNone/>
            </a:pPr>
            <a:r>
              <a:rPr lang="zh-CN" altLang="en-US" sz="6000" kern="1200" baseline="0">
                <a:latin typeface="Arial" panose="020b0604020202020204" pitchFamily="34" charset="0"/>
                <a:ea typeface="华文行楷" panose="02010800040101010101" pitchFamily="2" charset="-122"/>
              </a:rPr>
              <a:t>中学班主任工作</a:t>
            </a:r>
          </a:p>
        </p:txBody>
      </p:sp>
      <p:sp>
        <p:nvSpPr>
          <p:cNvPr id="2" name="副标题 1"/>
          <p:cNvSpPr>
            <a:spLocks noGrp="1"/>
          </p:cNvSpPr>
          <p:nvPr>
            <p:ph type="subTitle" idx="1"/>
          </p:nvPr>
        </p:nvSpPr>
        <p:spPr/>
        <p:txBody>
          <a:bodyPr/>
          <a:lstStyle/>
          <a:p>
            <a:endParaRPr lang="zh-CN" altLang="en-US"/>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3314" name="标题 13313"/>
          <p:cNvSpPr>
            <a:spLocks noGrp="1"/>
          </p:cNvSpPr>
          <p:nvPr>
            <p:ph type="title"/>
          </p:nvPr>
        </p:nvSpPr>
        <p:spPr>
          <a:xfrm>
            <a:off x="684213" y="260350"/>
            <a:ext cx="7772400" cy="855663"/>
          </a:xfrm>
        </p:spPr>
        <p:txBody>
          <a:bodyPr anchor="ctr" anchorCtr="0"/>
          <a:lstStyle/>
          <a:p>
            <a:r>
              <a:rPr lang="zh-CN" altLang="en-US" sz="4800" b="1">
                <a:solidFill>
                  <a:srgbClr val="B20224"/>
                </a:solidFill>
              </a:rPr>
              <a:t>班主任的职责</a:t>
            </a:r>
          </a:p>
        </p:txBody>
      </p:sp>
      <p:sp>
        <p:nvSpPr>
          <p:cNvPr id="13315" name="文本占位符 13314"/>
          <p:cNvSpPr>
            <a:spLocks noGrp="1"/>
          </p:cNvSpPr>
          <p:nvPr>
            <p:ph type="body" idx="1"/>
          </p:nvPr>
        </p:nvSpPr>
        <p:spPr>
          <a:xfrm>
            <a:off x="323850" y="1052513"/>
            <a:ext cx="8569325" cy="5545137"/>
          </a:xfrm>
        </p:spPr>
        <p:txBody>
          <a:bodyPr/>
          <a:lstStyle/>
          <a:p>
            <a:pPr>
              <a:lnSpc>
                <a:spcPct val="90000"/>
              </a:lnSpc>
              <a:buNone/>
            </a:pPr>
            <a:r>
              <a:rPr lang="zh-CN" altLang="en-US" b="1">
                <a:solidFill>
                  <a:srgbClr val="0000CC"/>
                </a:solidFill>
              </a:rPr>
              <a:t>第一，贯彻学校（上自校长室，下至政教处）对班级的卫生、纪律及应付上级检查的各方面的要求。</a:t>
            </a:r>
          </a:p>
          <a:p>
            <a:pPr>
              <a:lnSpc>
                <a:spcPct val="90000"/>
              </a:lnSpc>
              <a:buNone/>
            </a:pPr>
            <a:r>
              <a:rPr lang="zh-CN" altLang="en-US" b="1">
                <a:solidFill>
                  <a:srgbClr val="0000CC"/>
                </a:solidFill>
              </a:rPr>
              <a:t>第二，协调各科任教师与学生的关系。</a:t>
            </a:r>
          </a:p>
          <a:p>
            <a:pPr>
              <a:lnSpc>
                <a:spcPct val="90000"/>
              </a:lnSpc>
              <a:buNone/>
            </a:pPr>
            <a:r>
              <a:rPr lang="zh-CN" altLang="en-US" b="1">
                <a:solidFill>
                  <a:srgbClr val="0000CC"/>
                </a:solidFill>
              </a:rPr>
              <a:t>第三，解决学生在学习、生活等方面遇到的问题。</a:t>
            </a:r>
          </a:p>
          <a:p>
            <a:pPr>
              <a:lnSpc>
                <a:spcPct val="90000"/>
              </a:lnSpc>
              <a:buNone/>
            </a:pPr>
            <a:r>
              <a:rPr lang="zh-CN" altLang="en-US" b="1">
                <a:solidFill>
                  <a:srgbClr val="0000CC"/>
                </a:solidFill>
              </a:rPr>
              <a:t>第四，对学生进行较系统的世界观、人生观、价值观的教育（当然是结合实际情况）</a:t>
            </a:r>
          </a:p>
          <a:p>
            <a:pPr>
              <a:lnSpc>
                <a:spcPct val="90000"/>
              </a:lnSpc>
              <a:buNone/>
            </a:pPr>
            <a:r>
              <a:rPr lang="zh-CN" altLang="en-US" b="1">
                <a:solidFill>
                  <a:srgbClr val="0000CC"/>
                </a:solidFill>
              </a:rPr>
              <a:t>第五，协调校内外各种力量。协调好他们之间的关系，是班主任的一项经常性的任务。</a:t>
            </a: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4338" name="标题 14337"/>
          <p:cNvSpPr>
            <a:spLocks noGrp="1"/>
          </p:cNvSpPr>
          <p:nvPr>
            <p:ph type="title"/>
          </p:nvPr>
        </p:nvSpPr>
        <p:spPr>
          <a:xfrm>
            <a:off x="301625" y="333375"/>
            <a:ext cx="8540750" cy="863600"/>
          </a:xfrm>
        </p:spPr>
        <p:txBody>
          <a:bodyPr anchor="ctr" anchorCtr="0"/>
          <a:lstStyle/>
          <a:p>
            <a:r>
              <a:rPr lang="zh-CN" altLang="en-US" sz="4800" b="1">
                <a:solidFill>
                  <a:srgbClr val="FF0000"/>
                </a:solidFill>
              </a:rPr>
              <a:t>班主任做什么？（一）</a:t>
            </a:r>
          </a:p>
        </p:txBody>
      </p:sp>
      <p:sp>
        <p:nvSpPr>
          <p:cNvPr id="14339" name="文本占位符 14338"/>
          <p:cNvSpPr>
            <a:spLocks noGrp="1"/>
          </p:cNvSpPr>
          <p:nvPr>
            <p:ph type="body" idx="1"/>
          </p:nvPr>
        </p:nvSpPr>
        <p:spPr>
          <a:xfrm>
            <a:off x="304800" y="1628775"/>
            <a:ext cx="8540750" cy="4895850"/>
          </a:xfrm>
        </p:spPr>
        <p:txBody>
          <a:bodyPr/>
          <a:lstStyle/>
          <a:p>
            <a:pPr>
              <a:lnSpc>
                <a:spcPct val="80000"/>
              </a:lnSpc>
            </a:pPr>
            <a:endParaRPr lang="en-US" altLang="zh-CN" sz="1200"/>
          </a:p>
          <a:p>
            <a:pPr>
              <a:lnSpc>
                <a:spcPct val="80000"/>
              </a:lnSpc>
            </a:pPr>
            <a:r>
              <a:rPr lang="en-US" altLang="zh-CN" sz="2000" b="1"/>
              <a:t>1</a:t>
            </a:r>
            <a:r>
              <a:rPr lang="zh-CN" altLang="en-US" sz="2000" b="1"/>
              <a:t>．</a:t>
            </a:r>
            <a:r>
              <a:rPr lang="zh-CN" altLang="en-US" sz="1200" b="1"/>
              <a:t> </a:t>
            </a:r>
            <a:r>
              <a:rPr lang="zh-CN" altLang="en-US" sz="2000" b="1"/>
              <a:t>每学期根据政教处的德育工作计划和班级具体情况，制定出本班级的学期德育工作计划和学期结束时的工作小结或专题总结及经验论文。</a:t>
            </a:r>
          </a:p>
          <a:p>
            <a:pPr>
              <a:lnSpc>
                <a:spcPct val="80000"/>
              </a:lnSpc>
            </a:pPr>
            <a:r>
              <a:rPr lang="en-US" altLang="zh-CN" sz="2000" b="1"/>
              <a:t>2</a:t>
            </a:r>
            <a:r>
              <a:rPr lang="zh-CN" altLang="en-US" sz="2000" b="1"/>
              <a:t>． 针对本班实际进行政治思想品德教育，中学生行为规范教育，遵守纪律，勤奋学习，形成良好的班风和学风，培养学生良好的个性品质。</a:t>
            </a:r>
          </a:p>
          <a:p>
            <a:pPr>
              <a:lnSpc>
                <a:spcPct val="80000"/>
              </a:lnSpc>
            </a:pPr>
            <a:r>
              <a:rPr lang="en-US" altLang="zh-CN" sz="2000" b="1"/>
              <a:t>3</a:t>
            </a:r>
            <a:r>
              <a:rPr lang="zh-CN" altLang="en-US" sz="2000" b="1"/>
              <a:t>． 组织和引导学生充分利用市、区爱国主义教育基地，开展形式多样，生动活泼的爱国主义教育，集体主义，社会主义教育。注重培养良好的道德品质，树立正确的人生观和世界观。</a:t>
            </a:r>
          </a:p>
          <a:p>
            <a:pPr>
              <a:lnSpc>
                <a:spcPct val="80000"/>
              </a:lnSpc>
            </a:pPr>
            <a:r>
              <a:rPr lang="en-US" altLang="zh-CN" sz="2000" b="1"/>
              <a:t>4</a:t>
            </a:r>
            <a:r>
              <a:rPr lang="zh-CN" altLang="en-US" sz="2000" b="1"/>
              <a:t>． 抓好班级日常行为规范。如：人身财物安全，课堂纪律、清洁卫生、两操、用餐、课间的文明休息等，使班级的教育、教学井然有序、有条不紊。</a:t>
            </a:r>
          </a:p>
          <a:p>
            <a:pPr>
              <a:lnSpc>
                <a:spcPct val="80000"/>
              </a:lnSpc>
            </a:pPr>
            <a:r>
              <a:rPr lang="en-US" altLang="zh-CN" sz="2000" b="1"/>
              <a:t>5</a:t>
            </a:r>
            <a:r>
              <a:rPr lang="zh-CN" altLang="en-US" sz="2000" b="1"/>
              <a:t>． 开展丰富多采的文体活动，组织和引导学生积极参加课外活动，鼓励学生发展兴趣和特长，丰富学生的课余生活，并通过这些活动提高学生的综合素质。</a:t>
            </a:r>
          </a:p>
          <a:p>
            <a:pPr>
              <a:lnSpc>
                <a:spcPct val="80000"/>
              </a:lnSpc>
            </a:pPr>
            <a:r>
              <a:rPr lang="en-US" altLang="zh-CN" sz="2000" b="1"/>
              <a:t>6</a:t>
            </a:r>
            <a:r>
              <a:rPr lang="zh-CN" altLang="en-US" sz="2000" b="1"/>
              <a:t>． 经常与任课教师联系，了解和研究学生的思想学习情况，教育学生明确学习目的，端正学习态度，改进学习方法，学好各门功课，不断提高学习成绩。</a:t>
            </a:r>
          </a:p>
          <a:p>
            <a:pPr>
              <a:lnSpc>
                <a:spcPct val="80000"/>
              </a:lnSpc>
            </a:pPr>
            <a:r>
              <a:rPr lang="zh-CN" altLang="en-US" sz="2000" b="1"/>
              <a:t>                  </a:t>
            </a: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5362" name="标题 15361"/>
          <p:cNvSpPr>
            <a:spLocks noGrp="1"/>
          </p:cNvSpPr>
          <p:nvPr>
            <p:ph type="title"/>
          </p:nvPr>
        </p:nvSpPr>
        <p:spPr/>
        <p:txBody>
          <a:bodyPr anchor="ctr" anchorCtr="0"/>
          <a:lstStyle/>
          <a:p>
            <a:r>
              <a:rPr lang="zh-CN" altLang="en-US" sz="4800" b="1">
                <a:solidFill>
                  <a:srgbClr val="FF0000"/>
                </a:solidFill>
              </a:rPr>
              <a:t>班主任做什么？（二）</a:t>
            </a:r>
          </a:p>
        </p:txBody>
      </p:sp>
      <p:sp>
        <p:nvSpPr>
          <p:cNvPr id="15363" name="文本占位符 15362"/>
          <p:cNvSpPr>
            <a:spLocks noGrp="1"/>
          </p:cNvSpPr>
          <p:nvPr>
            <p:ph type="body" idx="1"/>
          </p:nvPr>
        </p:nvSpPr>
        <p:spPr/>
        <p:txBody>
          <a:bodyPr/>
          <a:lstStyle/>
          <a:p>
            <a:pPr>
              <a:lnSpc>
                <a:spcPct val="80000"/>
              </a:lnSpc>
            </a:pPr>
            <a:r>
              <a:rPr lang="en-US" altLang="zh-CN" sz="2000" b="1"/>
              <a:t>7</a:t>
            </a:r>
            <a:r>
              <a:rPr lang="zh-CN" altLang="en-US" sz="2000" b="1"/>
              <a:t>． 全面关心学生的身心健康，教育学生坚持体育锻炼，注意保护视力，培养良好的卫生习惯，特别要根据学生年龄的特点，运用教学、心理学理论，开展富有实效的心理健康教育。</a:t>
            </a:r>
          </a:p>
          <a:p>
            <a:pPr>
              <a:lnSpc>
                <a:spcPct val="80000"/>
              </a:lnSpc>
            </a:pPr>
            <a:r>
              <a:rPr lang="en-US" altLang="zh-CN" sz="2000" b="1"/>
              <a:t>8</a:t>
            </a:r>
            <a:r>
              <a:rPr lang="zh-CN" altLang="en-US" sz="2000" b="1"/>
              <a:t>． 抓好本班的广播操，做到排队快、静、齐，动作准确、到位。升旗仪式严肃、认真、唱国歌、不讲话。</a:t>
            </a:r>
          </a:p>
          <a:p>
            <a:pPr>
              <a:lnSpc>
                <a:spcPct val="80000"/>
              </a:lnSpc>
            </a:pPr>
            <a:r>
              <a:rPr lang="en-US" altLang="zh-CN" sz="2000" b="1"/>
              <a:t>9</a:t>
            </a:r>
            <a:r>
              <a:rPr lang="zh-CN" altLang="en-US" sz="2000" b="1"/>
              <a:t>． 组织和引导学生做好值日生、大扫除、值勤周劳动，在不影响学习的前提下，积极参加社会、社区公益劳动，以培养劳动观念，养成劳动习惯，树立热爱劳动的好风气。</a:t>
            </a:r>
          </a:p>
          <a:p>
            <a:pPr>
              <a:lnSpc>
                <a:spcPct val="80000"/>
              </a:lnSpc>
            </a:pPr>
            <a:r>
              <a:rPr lang="en-US" altLang="zh-CN" sz="2000" b="1"/>
              <a:t>10</a:t>
            </a:r>
            <a:r>
              <a:rPr lang="zh-CN" altLang="en-US" sz="2000" b="1"/>
              <a:t>． 关心指导班委和团支部的工作，开展好班团活动，确保专时专用全员参与。发挥学生的主体作用，培养学生社会活动能力和工作能力。每学期开好至少五次的主题班会，认真写好教案。</a:t>
            </a:r>
          </a:p>
          <a:p>
            <a:pPr>
              <a:lnSpc>
                <a:spcPct val="80000"/>
              </a:lnSpc>
            </a:pPr>
            <a:r>
              <a:rPr lang="en-US" altLang="zh-CN" sz="2000" b="1"/>
              <a:t>11</a:t>
            </a:r>
            <a:r>
              <a:rPr lang="zh-CN" altLang="en-US" sz="2000" b="1"/>
              <a:t>． 定时定期发放学生手册，写好每个学生的品德评语和品德等第等。</a:t>
            </a:r>
            <a:r>
              <a:rPr lang="en-US" altLang="zh-CN" sz="2000" b="1"/>
              <a:t>12.    </a:t>
            </a:r>
            <a:r>
              <a:rPr lang="zh-CN" altLang="en-US" sz="2000" b="1"/>
              <a:t>定期召开家长会，建立班级家长委员会，发挥家长教育功能，争取家长对学校工作的配合与支持，共同完成教育、培养学生的任务。</a:t>
            </a:r>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6386" name="标题 16385"/>
          <p:cNvSpPr>
            <a:spLocks noGrp="1"/>
          </p:cNvSpPr>
          <p:nvPr>
            <p:ph type="title"/>
          </p:nvPr>
        </p:nvSpPr>
        <p:spPr/>
        <p:txBody>
          <a:bodyPr anchor="ctr" anchorCtr="0"/>
          <a:lstStyle/>
          <a:p>
            <a:r>
              <a:rPr lang="zh-CN" altLang="en-US" b="1">
                <a:solidFill>
                  <a:srgbClr val="FF0000"/>
                </a:solidFill>
              </a:rPr>
              <a:t>班主任做什么？（三）</a:t>
            </a:r>
          </a:p>
        </p:txBody>
      </p:sp>
      <p:sp>
        <p:nvSpPr>
          <p:cNvPr id="16387" name="文本占位符 16386"/>
          <p:cNvSpPr>
            <a:spLocks noGrp="1"/>
          </p:cNvSpPr>
          <p:nvPr>
            <p:ph type="body" idx="1"/>
          </p:nvPr>
        </p:nvSpPr>
        <p:spPr/>
        <p:txBody>
          <a:bodyPr/>
          <a:lstStyle/>
          <a:p>
            <a:pPr>
              <a:lnSpc>
                <a:spcPct val="80000"/>
              </a:lnSpc>
            </a:pPr>
            <a:r>
              <a:rPr lang="zh-CN" altLang="en-US" sz="2800" b="1"/>
              <a:t>班主任应熟悉全班学生的思想、学习、生活、健康等情况，并经常家访，年度家访率</a:t>
            </a:r>
            <a:r>
              <a:rPr lang="en-US" altLang="zh-CN" sz="2800" b="1"/>
              <a:t>100%</a:t>
            </a:r>
            <a:r>
              <a:rPr lang="zh-CN" altLang="en-US" sz="2800" b="1"/>
              <a:t>，第一学期达</a:t>
            </a:r>
            <a:r>
              <a:rPr lang="en-US" altLang="zh-CN" sz="2800" b="1"/>
              <a:t>60%</a:t>
            </a:r>
            <a:r>
              <a:rPr lang="zh-CN" altLang="en-US" sz="2800" b="1"/>
              <a:t>，密切与家长联系，对家长进行家庭教育指导。</a:t>
            </a:r>
          </a:p>
          <a:p>
            <a:pPr>
              <a:lnSpc>
                <a:spcPct val="80000"/>
              </a:lnSpc>
            </a:pPr>
            <a:r>
              <a:rPr lang="zh-CN" altLang="en-US" sz="2800" b="1"/>
              <a:t>家校联系方式灵活机动。</a:t>
            </a:r>
          </a:p>
          <a:p>
            <a:pPr>
              <a:lnSpc>
                <a:spcPct val="80000"/>
              </a:lnSpc>
            </a:pPr>
            <a:r>
              <a:rPr lang="zh-CN" altLang="en-US" sz="2800" b="1"/>
              <a:t>在普遍访问学生家庭的基础上，坚持“六必访”：</a:t>
            </a:r>
            <a:r>
              <a:rPr lang="en-US" altLang="zh-CN" sz="2800" b="1"/>
              <a:t>1.</a:t>
            </a:r>
            <a:r>
              <a:rPr lang="zh-CN" altLang="en-US" sz="2800" b="1"/>
              <a:t>破、缺损家庭。</a:t>
            </a:r>
            <a:r>
              <a:rPr lang="en-US" altLang="zh-CN" sz="2800" b="1"/>
              <a:t>2.</a:t>
            </a:r>
            <a:r>
              <a:rPr lang="zh-CN" altLang="en-US" sz="2800" b="1"/>
              <a:t>父母在异地工作的学生。</a:t>
            </a:r>
            <a:r>
              <a:rPr lang="en-US" altLang="zh-CN" sz="2800" b="1"/>
              <a:t>3.</a:t>
            </a:r>
            <a:r>
              <a:rPr lang="zh-CN" altLang="en-US" sz="2800" b="1"/>
              <a:t>生活上有特殊困难的学生。</a:t>
            </a:r>
            <a:r>
              <a:rPr lang="en-US" altLang="zh-CN" sz="2800" b="1"/>
              <a:t>4.</a:t>
            </a:r>
            <a:r>
              <a:rPr lang="zh-CN" altLang="en-US" sz="2800" b="1"/>
              <a:t>病残学生、心理有偏差的学生。</a:t>
            </a:r>
            <a:r>
              <a:rPr lang="en-US" altLang="zh-CN" sz="2800" b="1"/>
              <a:t>5.</a:t>
            </a:r>
            <a:r>
              <a:rPr lang="zh-CN" altLang="en-US" sz="2800" b="1"/>
              <a:t>后进学生。</a:t>
            </a:r>
            <a:r>
              <a:rPr lang="en-US" altLang="zh-CN" sz="2800" b="1"/>
              <a:t>6.</a:t>
            </a:r>
            <a:r>
              <a:rPr lang="zh-CN" altLang="en-US" sz="2800" b="1"/>
              <a:t>近期有较大变化的学生。</a:t>
            </a:r>
          </a:p>
          <a:p>
            <a:pPr>
              <a:lnSpc>
                <a:spcPct val="80000"/>
              </a:lnSpc>
            </a:pPr>
            <a:r>
              <a:rPr lang="zh-CN" altLang="en-US" sz="2800" b="1"/>
              <a:t>对以上六种情况的学生要重点关心和教育。</a:t>
            </a: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7410" name="标题 17409"/>
          <p:cNvSpPr>
            <a:spLocks noGrp="1"/>
          </p:cNvSpPr>
          <p:nvPr>
            <p:ph type="title"/>
          </p:nvPr>
        </p:nvSpPr>
        <p:spPr/>
        <p:txBody>
          <a:bodyPr anchor="ctr" anchorCtr="0"/>
          <a:lstStyle/>
          <a:p>
            <a:endParaRPr/>
          </a:p>
        </p:txBody>
      </p:sp>
      <p:sp>
        <p:nvSpPr>
          <p:cNvPr id="17411" name="文本占位符 17410"/>
          <p:cNvSpPr>
            <a:spLocks noGrp="1"/>
          </p:cNvSpPr>
          <p:nvPr>
            <p:ph type="body" idx="1"/>
          </p:nvPr>
        </p:nvSpPr>
        <p:spPr>
          <a:xfrm>
            <a:off x="1219200" y="2362200"/>
            <a:ext cx="6934200" cy="3763963"/>
          </a:xfrm>
        </p:spPr>
        <p:txBody>
          <a:bodyPr/>
          <a:lstStyle/>
          <a:p>
            <a:r>
              <a:rPr lang="zh-CN" altLang="en-US" sz="4800" b="1">
                <a:solidFill>
                  <a:srgbClr val="FF0000"/>
                </a:solidFill>
              </a:rPr>
              <a:t>班主任怎么做？</a:t>
            </a: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8434" name="标题 18433"/>
          <p:cNvSpPr>
            <a:spLocks noGrp="1"/>
          </p:cNvSpPr>
          <p:nvPr>
            <p:ph type="title"/>
          </p:nvPr>
        </p:nvSpPr>
        <p:spPr>
          <a:xfrm>
            <a:off x="1295400" y="346075"/>
            <a:ext cx="5643563" cy="504825"/>
          </a:xfrm>
        </p:spPr>
        <p:txBody>
          <a:bodyPr anchor="ctr" anchorCtr="0"/>
          <a:lstStyle/>
          <a:p>
            <a:r>
              <a:rPr lang="zh-CN" altLang="en-US" sz="4000" b="1">
                <a:solidFill>
                  <a:srgbClr val="FF0000"/>
                </a:solidFill>
              </a:rPr>
              <a:t>班主任工作方式</a:t>
            </a:r>
          </a:p>
        </p:txBody>
      </p:sp>
      <p:sp>
        <p:nvSpPr>
          <p:cNvPr id="18435" name="文本占位符 18434"/>
          <p:cNvSpPr>
            <a:spLocks noGrp="1"/>
          </p:cNvSpPr>
          <p:nvPr>
            <p:ph type="body" idx="1"/>
          </p:nvPr>
        </p:nvSpPr>
        <p:spPr>
          <a:xfrm>
            <a:off x="304800" y="836613"/>
            <a:ext cx="8540750" cy="5030787"/>
          </a:xfrm>
        </p:spPr>
        <p:txBody>
          <a:bodyPr/>
          <a:lstStyle/>
          <a:p>
            <a:pPr>
              <a:lnSpc>
                <a:spcPct val="80000"/>
              </a:lnSpc>
            </a:pPr>
            <a:r>
              <a:rPr lang="en-US" altLang="zh-CN" sz="2400" b="1"/>
              <a:t>1</a:t>
            </a:r>
            <a:r>
              <a:rPr lang="zh-CN" altLang="en-US" sz="2400" b="1"/>
              <a:t>． 面向全体学生。全面了解学生的思想品德、学习、健康、劳动和生活，对学生全面负责，让每位学生都能获得成功。</a:t>
            </a:r>
          </a:p>
          <a:p>
            <a:pPr>
              <a:lnSpc>
                <a:spcPct val="80000"/>
              </a:lnSpc>
            </a:pPr>
            <a:r>
              <a:rPr lang="en-US" altLang="zh-CN" sz="2400" b="1"/>
              <a:t>2</a:t>
            </a:r>
            <a:r>
              <a:rPr lang="zh-CN" altLang="en-US" sz="2400" b="1"/>
              <a:t>． 热爱、尊重、理解、信任学生。尊重学生的人格，做学生的知心朋友。对学生既要严格要求，又要力戒简单粗暴，严禁谩骂、讽刺、挖苦。</a:t>
            </a:r>
          </a:p>
          <a:p>
            <a:pPr>
              <a:lnSpc>
                <a:spcPct val="80000"/>
              </a:lnSpc>
            </a:pPr>
            <a:r>
              <a:rPr lang="en-US" altLang="zh-CN" sz="2400" b="1"/>
              <a:t>3</a:t>
            </a:r>
            <a:r>
              <a:rPr lang="zh-CN" altLang="en-US" sz="2400" b="1"/>
              <a:t>． 对学生进行有效的管理和教育。把培养学生正确的道德意识同行为规范结合起来，对后进学生要满腔热情地耐心帮助，切实做好他们的转化工作，严禁体罚和变相体罚学生。</a:t>
            </a:r>
          </a:p>
          <a:p>
            <a:pPr>
              <a:lnSpc>
                <a:spcPct val="80000"/>
              </a:lnSpc>
              <a:buNone/>
            </a:pPr>
            <a:r>
              <a:rPr lang="zh-CN" altLang="en-US" sz="2400" b="1"/>
              <a:t>     </a:t>
            </a:r>
            <a:r>
              <a:rPr lang="en-US" altLang="zh-CN" sz="2400" b="1"/>
              <a:t>4</a:t>
            </a:r>
            <a:r>
              <a:rPr lang="zh-CN" altLang="en-US" sz="2400" b="1"/>
              <a:t>． 榜样领先，正面教育，启发引导。对学生要采取说服教育，倡导民主管理，调动学生的积极因素。</a:t>
            </a:r>
          </a:p>
          <a:p>
            <a:pPr>
              <a:lnSpc>
                <a:spcPct val="80000"/>
              </a:lnSpc>
            </a:pPr>
            <a:r>
              <a:rPr lang="en-US" altLang="zh-CN" sz="2400" b="1"/>
              <a:t>5</a:t>
            </a:r>
            <a:r>
              <a:rPr lang="zh-CN" altLang="en-US" sz="2400" b="1"/>
              <a:t>． 集体教育与个别教育相结合。通过开展集体活动建立正确的集体舆论，培养集体荣誉感、责任感，形成良好的学风、班风。</a:t>
            </a:r>
          </a:p>
          <a:p>
            <a:pPr>
              <a:lnSpc>
                <a:spcPct val="80000"/>
              </a:lnSpc>
            </a:pPr>
            <a:r>
              <a:rPr lang="en-US" altLang="zh-CN" sz="2400" b="1"/>
              <a:t>6</a:t>
            </a:r>
            <a:r>
              <a:rPr lang="zh-CN" altLang="en-US" sz="2400" b="1"/>
              <a:t>． 以身作则，言传身教。严格要求自己，遵守教师职业道德，培养道德修养，在学生、家长中起表率作用。</a:t>
            </a:r>
            <a:endParaRPr lang="zh-CN" altLang="en-US" sz="2400" b="1"/>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9458" name="标题 19457"/>
          <p:cNvSpPr>
            <a:spLocks noGrp="1"/>
          </p:cNvSpPr>
          <p:nvPr>
            <p:ph type="title"/>
          </p:nvPr>
        </p:nvSpPr>
        <p:spPr>
          <a:xfrm>
            <a:off x="457200" y="274638"/>
            <a:ext cx="8229600" cy="871537"/>
          </a:xfrm>
        </p:spPr>
        <p:txBody>
          <a:bodyPr anchor="ctr" anchorCtr="0"/>
          <a:lstStyle/>
          <a:p>
            <a:r>
              <a:rPr lang="zh-CN" altLang="en-US" b="1">
                <a:solidFill>
                  <a:srgbClr val="FF0000"/>
                </a:solidFill>
              </a:rPr>
              <a:t>班主任在哪里？</a:t>
            </a:r>
          </a:p>
        </p:txBody>
      </p:sp>
      <p:sp>
        <p:nvSpPr>
          <p:cNvPr id="19459" name="文本占位符 19458"/>
          <p:cNvSpPr>
            <a:spLocks noGrp="1"/>
          </p:cNvSpPr>
          <p:nvPr>
            <p:ph type="body" idx="1"/>
          </p:nvPr>
        </p:nvSpPr>
        <p:spPr>
          <a:xfrm>
            <a:off x="323850" y="1125538"/>
            <a:ext cx="8540750" cy="4895850"/>
          </a:xfrm>
        </p:spPr>
        <p:txBody>
          <a:bodyPr/>
          <a:lstStyle/>
          <a:p>
            <a:r>
              <a:rPr lang="zh-CN" altLang="en-US" b="1">
                <a:solidFill>
                  <a:srgbClr val="FF0000"/>
                </a:solidFill>
              </a:rPr>
              <a:t>七到位：</a:t>
            </a:r>
          </a:p>
          <a:p>
            <a:r>
              <a:rPr lang="zh-CN" altLang="en-US" b="1"/>
              <a:t> </a:t>
            </a:r>
            <a:r>
              <a:rPr lang="en-US" altLang="zh-CN" b="1"/>
              <a:t>1</a:t>
            </a:r>
            <a:r>
              <a:rPr lang="zh-CN" altLang="en-US" b="1"/>
              <a:t>．早扫、广播操</a:t>
            </a:r>
          </a:p>
          <a:p>
            <a:r>
              <a:rPr lang="zh-CN" altLang="en-US" b="1"/>
              <a:t> </a:t>
            </a:r>
            <a:r>
              <a:rPr lang="en-US" altLang="zh-CN" b="1"/>
              <a:t>2</a:t>
            </a:r>
            <a:r>
              <a:rPr lang="zh-CN" altLang="en-US" b="1"/>
              <a:t>．升旗仪式</a:t>
            </a:r>
          </a:p>
          <a:p>
            <a:r>
              <a:rPr lang="zh-CN" altLang="en-US" b="1"/>
              <a:t> </a:t>
            </a:r>
            <a:r>
              <a:rPr lang="en-US" altLang="zh-CN" b="1"/>
              <a:t>3</a:t>
            </a:r>
            <a:r>
              <a:rPr lang="zh-CN" altLang="en-US" b="1"/>
              <a:t>．自修（含各科巡堂）</a:t>
            </a:r>
          </a:p>
          <a:p>
            <a:r>
              <a:rPr lang="zh-CN" altLang="en-US" b="1"/>
              <a:t> </a:t>
            </a:r>
            <a:r>
              <a:rPr lang="en-US" altLang="zh-CN" b="1"/>
              <a:t>4</a:t>
            </a:r>
            <a:r>
              <a:rPr lang="zh-CN" altLang="en-US" b="1"/>
              <a:t>．大扫除</a:t>
            </a:r>
          </a:p>
          <a:p>
            <a:r>
              <a:rPr lang="zh-CN" altLang="en-US" b="1"/>
              <a:t> </a:t>
            </a:r>
            <a:r>
              <a:rPr lang="en-US" altLang="zh-CN" b="1"/>
              <a:t>5</a:t>
            </a:r>
            <a:r>
              <a:rPr lang="zh-CN" altLang="en-US" b="1"/>
              <a:t>．班会、级会、校会、班主任培训</a:t>
            </a:r>
          </a:p>
          <a:p>
            <a:r>
              <a:rPr lang="zh-CN" altLang="en-US" b="1"/>
              <a:t> </a:t>
            </a:r>
            <a:r>
              <a:rPr lang="en-US" altLang="zh-CN" b="1"/>
              <a:t>6</a:t>
            </a:r>
            <a:r>
              <a:rPr lang="zh-CN" altLang="en-US" b="1"/>
              <a:t>． 学校组织的各级各类集体活动</a:t>
            </a:r>
          </a:p>
          <a:p>
            <a:r>
              <a:rPr lang="zh-CN" altLang="en-US" b="1"/>
              <a:t> </a:t>
            </a:r>
            <a:r>
              <a:rPr lang="en-US" altLang="zh-CN" b="1"/>
              <a:t>7</a:t>
            </a:r>
            <a:r>
              <a:rPr lang="zh-CN" altLang="en-US" b="1"/>
              <a:t>． 学生宿舍</a:t>
            </a: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0482" name="标题 20481"/>
          <p:cNvSpPr>
            <a:spLocks noGrp="1"/>
          </p:cNvSpPr>
          <p:nvPr>
            <p:ph type="title"/>
          </p:nvPr>
        </p:nvSpPr>
        <p:spPr>
          <a:xfrm>
            <a:off x="457200" y="274638"/>
            <a:ext cx="8229600" cy="942975"/>
          </a:xfrm>
        </p:spPr>
        <p:txBody>
          <a:bodyPr anchor="ctr" anchorCtr="0"/>
          <a:lstStyle/>
          <a:p>
            <a:r>
              <a:rPr lang="zh-CN" altLang="en-US" b="1">
                <a:solidFill>
                  <a:srgbClr val="FF0000"/>
                </a:solidFill>
              </a:rPr>
              <a:t>班主任一日作息时间</a:t>
            </a:r>
          </a:p>
        </p:txBody>
      </p:sp>
      <p:sp>
        <p:nvSpPr>
          <p:cNvPr id="20483" name="文本占位符 20482"/>
          <p:cNvSpPr>
            <a:spLocks noGrp="1"/>
          </p:cNvSpPr>
          <p:nvPr>
            <p:ph type="body" idx="1"/>
          </p:nvPr>
        </p:nvSpPr>
        <p:spPr>
          <a:xfrm>
            <a:off x="304800" y="1628775"/>
            <a:ext cx="8540750" cy="4752975"/>
          </a:xfrm>
        </p:spPr>
        <p:txBody>
          <a:bodyPr/>
          <a:lstStyle/>
          <a:p>
            <a:pPr>
              <a:lnSpc>
                <a:spcPct val="80000"/>
              </a:lnSpc>
            </a:pPr>
            <a:r>
              <a:rPr lang="en-US" altLang="zh-CN" sz="2000" b="1"/>
              <a:t>7</a:t>
            </a:r>
            <a:r>
              <a:rPr lang="zh-CN" altLang="en-US" sz="2000" b="1"/>
              <a:t>：</a:t>
            </a:r>
            <a:r>
              <a:rPr lang="en-US" altLang="zh-CN" sz="2000" b="1"/>
              <a:t>10</a:t>
            </a:r>
            <a:r>
              <a:rPr lang="zh-CN" altLang="en-US" sz="2000" b="1"/>
              <a:t>，看学生早扫，督促值日生工作</a:t>
            </a:r>
          </a:p>
          <a:p>
            <a:pPr>
              <a:lnSpc>
                <a:spcPct val="80000"/>
              </a:lnSpc>
            </a:pPr>
            <a:r>
              <a:rPr lang="en-US" altLang="zh-CN" sz="2000" b="1"/>
              <a:t>7</a:t>
            </a:r>
            <a:r>
              <a:rPr lang="zh-CN" altLang="en-US" sz="2000" b="1"/>
              <a:t>：</a:t>
            </a:r>
            <a:r>
              <a:rPr lang="en-US" altLang="zh-CN" sz="2000" b="1"/>
              <a:t>15</a:t>
            </a:r>
            <a:r>
              <a:rPr lang="zh-CN" altLang="en-US" sz="2000" b="1"/>
              <a:t>，看工作安排，与班长简议一天工作</a:t>
            </a:r>
          </a:p>
          <a:p>
            <a:pPr>
              <a:lnSpc>
                <a:spcPct val="80000"/>
              </a:lnSpc>
            </a:pPr>
            <a:r>
              <a:rPr lang="en-US" altLang="zh-CN" sz="2000" b="1"/>
              <a:t>7</a:t>
            </a:r>
            <a:r>
              <a:rPr lang="zh-CN" altLang="en-US" sz="2000" b="1"/>
              <a:t>：</a:t>
            </a:r>
            <a:r>
              <a:rPr lang="en-US" altLang="zh-CN" sz="2000" b="1"/>
              <a:t>20</a:t>
            </a:r>
            <a:r>
              <a:rPr lang="zh-CN" altLang="en-US" sz="2000" b="1"/>
              <a:t>，检查早操人数，督促学生认真早操</a:t>
            </a:r>
            <a:endParaRPr lang="zh-CN" altLang="en-US" sz="2000" b="1"/>
          </a:p>
          <a:p>
            <a:pPr>
              <a:lnSpc>
                <a:spcPct val="80000"/>
              </a:lnSpc>
            </a:pPr>
            <a:r>
              <a:rPr lang="en-US" altLang="zh-CN" sz="2000" b="1"/>
              <a:t>7</a:t>
            </a:r>
            <a:r>
              <a:rPr lang="zh-CN" altLang="en-US" sz="2000" b="1"/>
              <a:t>：</a:t>
            </a:r>
            <a:r>
              <a:rPr lang="en-US" altLang="zh-CN" sz="2000" b="1"/>
              <a:t>45</a:t>
            </a:r>
            <a:r>
              <a:rPr lang="zh-CN" altLang="en-US" sz="2000" b="1"/>
              <a:t>，指导早读，找学生谈话</a:t>
            </a:r>
          </a:p>
          <a:p>
            <a:pPr>
              <a:lnSpc>
                <a:spcPct val="80000"/>
              </a:lnSpc>
            </a:pPr>
            <a:r>
              <a:rPr lang="en-US" altLang="zh-CN" sz="2000" b="1"/>
              <a:t>8</a:t>
            </a:r>
            <a:r>
              <a:rPr lang="zh-CN" altLang="en-US" sz="2000" b="1"/>
              <a:t>：</a:t>
            </a:r>
            <a:r>
              <a:rPr lang="en-US" altLang="zh-CN" sz="2000" b="1"/>
              <a:t>00-12</a:t>
            </a:r>
            <a:r>
              <a:rPr lang="zh-CN" altLang="en-US" sz="2000" b="1"/>
              <a:t>：</a:t>
            </a:r>
            <a:r>
              <a:rPr lang="en-US" altLang="zh-CN" sz="2000" b="1"/>
              <a:t>00</a:t>
            </a:r>
            <a:r>
              <a:rPr lang="zh-CN" altLang="en-US" sz="2000" b="1"/>
              <a:t>，上课备课之余抽空巡堂，掌握学生听课第一手材料</a:t>
            </a:r>
          </a:p>
          <a:p>
            <a:pPr>
              <a:lnSpc>
                <a:spcPct val="80000"/>
              </a:lnSpc>
            </a:pPr>
            <a:r>
              <a:rPr lang="en-US" altLang="zh-CN" sz="2000" b="1"/>
              <a:t>12</a:t>
            </a:r>
            <a:r>
              <a:rPr lang="zh-CN" altLang="en-US" sz="2000" b="1"/>
              <a:t>：</a:t>
            </a:r>
            <a:r>
              <a:rPr lang="en-US" altLang="zh-CN" sz="2000" b="1"/>
              <a:t>10-12</a:t>
            </a:r>
            <a:r>
              <a:rPr lang="zh-CN" altLang="en-US" sz="2000" b="1"/>
              <a:t>：</a:t>
            </a:r>
            <a:r>
              <a:rPr lang="en-US" altLang="zh-CN" sz="2000" b="1"/>
              <a:t>50</a:t>
            </a:r>
            <a:r>
              <a:rPr lang="zh-CN" altLang="en-US" sz="2000" b="1"/>
              <a:t>，学生食堂、学生宿舍，与学生交流</a:t>
            </a:r>
          </a:p>
          <a:p>
            <a:pPr>
              <a:lnSpc>
                <a:spcPct val="80000"/>
              </a:lnSpc>
            </a:pPr>
            <a:r>
              <a:rPr lang="en-US" altLang="zh-CN" sz="2000" b="1"/>
              <a:t>14</a:t>
            </a:r>
            <a:r>
              <a:rPr lang="zh-CN" altLang="en-US" sz="2000" b="1"/>
              <a:t>：</a:t>
            </a:r>
            <a:r>
              <a:rPr lang="en-US" altLang="zh-CN" sz="2000" b="1"/>
              <a:t>35</a:t>
            </a:r>
            <a:r>
              <a:rPr lang="zh-CN" altLang="en-US" sz="2000" b="1"/>
              <a:t>，教室看学生课前准备情况，掌握学生出勤情况</a:t>
            </a:r>
          </a:p>
          <a:p>
            <a:pPr>
              <a:lnSpc>
                <a:spcPct val="80000"/>
              </a:lnSpc>
            </a:pPr>
            <a:r>
              <a:rPr lang="en-US" altLang="zh-CN" sz="2000" b="1"/>
              <a:t>14</a:t>
            </a:r>
            <a:r>
              <a:rPr lang="zh-CN" altLang="en-US" sz="2000" b="1"/>
              <a:t>：</a:t>
            </a:r>
            <a:r>
              <a:rPr lang="en-US" altLang="zh-CN" sz="2000" b="1"/>
              <a:t>45-16</a:t>
            </a:r>
            <a:r>
              <a:rPr lang="zh-CN" altLang="en-US" sz="2000" b="1"/>
              <a:t>：</a:t>
            </a:r>
            <a:r>
              <a:rPr lang="en-US" altLang="zh-CN" sz="2000" b="1"/>
              <a:t>30</a:t>
            </a:r>
            <a:r>
              <a:rPr lang="zh-CN" altLang="en-US" sz="2000" b="1"/>
              <a:t>，备课、改作业</a:t>
            </a:r>
          </a:p>
          <a:p>
            <a:pPr>
              <a:lnSpc>
                <a:spcPct val="80000"/>
              </a:lnSpc>
            </a:pPr>
            <a:r>
              <a:rPr lang="en-US" altLang="zh-CN" sz="2000" b="1"/>
              <a:t>16</a:t>
            </a:r>
            <a:r>
              <a:rPr lang="zh-CN" altLang="en-US" sz="2000" b="1"/>
              <a:t>：</a:t>
            </a:r>
            <a:r>
              <a:rPr lang="en-US" altLang="zh-CN" sz="2000" b="1"/>
              <a:t>30</a:t>
            </a:r>
            <a:r>
              <a:rPr lang="zh-CN" altLang="en-US" sz="2000" b="1"/>
              <a:t>，第八节自修，找学生谈话，辅导</a:t>
            </a:r>
          </a:p>
          <a:p>
            <a:pPr>
              <a:lnSpc>
                <a:spcPct val="80000"/>
              </a:lnSpc>
            </a:pPr>
            <a:r>
              <a:rPr lang="en-US" altLang="zh-CN" sz="2000" b="1"/>
              <a:t>17</a:t>
            </a:r>
            <a:r>
              <a:rPr lang="zh-CN" altLang="en-US" sz="2000" b="1"/>
              <a:t>：</a:t>
            </a:r>
            <a:r>
              <a:rPr lang="en-US" altLang="zh-CN" sz="2000" b="1"/>
              <a:t>15</a:t>
            </a:r>
            <a:r>
              <a:rPr lang="zh-CN" altLang="en-US" sz="2000" b="1"/>
              <a:t>，查询一日评比情况</a:t>
            </a:r>
          </a:p>
          <a:p>
            <a:pPr>
              <a:lnSpc>
                <a:spcPct val="80000"/>
              </a:lnSpc>
            </a:pPr>
            <a:r>
              <a:rPr lang="en-US" altLang="zh-CN" sz="2000" b="1"/>
              <a:t>17</a:t>
            </a:r>
            <a:r>
              <a:rPr lang="zh-CN" altLang="en-US" sz="2000" b="1"/>
              <a:t>：</a:t>
            </a:r>
            <a:r>
              <a:rPr lang="en-US" altLang="zh-CN" sz="2000" b="1"/>
              <a:t>15-18</a:t>
            </a:r>
            <a:r>
              <a:rPr lang="zh-CN" altLang="en-US" sz="2000" b="1"/>
              <a:t>：</a:t>
            </a:r>
            <a:r>
              <a:rPr lang="en-US" altLang="zh-CN" sz="2000" b="1"/>
              <a:t>00</a:t>
            </a:r>
            <a:r>
              <a:rPr lang="zh-CN" altLang="en-US" sz="2000" b="1"/>
              <a:t>，班际球赛，组织拉拉队</a:t>
            </a:r>
          </a:p>
          <a:p>
            <a:pPr>
              <a:lnSpc>
                <a:spcPct val="80000"/>
              </a:lnSpc>
            </a:pPr>
            <a:r>
              <a:rPr lang="en-US" altLang="zh-CN" sz="2000" b="1"/>
              <a:t>18</a:t>
            </a:r>
            <a:r>
              <a:rPr lang="zh-CN" altLang="en-US" sz="2000" b="1"/>
              <a:t>：</a:t>
            </a:r>
            <a:r>
              <a:rPr lang="en-US" altLang="zh-CN" sz="2000" b="1"/>
              <a:t>00-18</a:t>
            </a:r>
            <a:r>
              <a:rPr lang="zh-CN" altLang="en-US" sz="2000" b="1"/>
              <a:t>：</a:t>
            </a:r>
            <a:r>
              <a:rPr lang="en-US" altLang="zh-CN" sz="2000" b="1"/>
              <a:t>20</a:t>
            </a:r>
            <a:r>
              <a:rPr lang="zh-CN" altLang="en-US" sz="2000" b="1"/>
              <a:t>，学生宿舍（家访、电话联系家长）</a:t>
            </a:r>
          </a:p>
          <a:p>
            <a:pPr>
              <a:lnSpc>
                <a:spcPct val="80000"/>
              </a:lnSpc>
            </a:pPr>
            <a:r>
              <a:rPr lang="en-US" altLang="zh-CN" sz="2000" b="1"/>
              <a:t>19</a:t>
            </a:r>
            <a:r>
              <a:rPr lang="zh-CN" altLang="en-US" sz="2000" b="1"/>
              <a:t>：</a:t>
            </a:r>
            <a:r>
              <a:rPr lang="en-US" altLang="zh-CN" sz="2000" b="1"/>
              <a:t>20-22</a:t>
            </a:r>
            <a:r>
              <a:rPr lang="zh-CN" altLang="en-US" sz="2000" b="1"/>
              <a:t>：</a:t>
            </a:r>
            <a:r>
              <a:rPr lang="en-US" altLang="zh-CN" sz="2000" b="1"/>
              <a:t>00</a:t>
            </a:r>
            <a:r>
              <a:rPr lang="zh-CN" altLang="en-US" sz="2000" b="1"/>
              <a:t>，教室，晚自习考勤登记，学生晚读，找学生谈话，请家长来校面谈</a:t>
            </a:r>
          </a:p>
          <a:p>
            <a:pPr>
              <a:lnSpc>
                <a:spcPct val="80000"/>
              </a:lnSpc>
            </a:pPr>
            <a:r>
              <a:rPr lang="zh-CN" altLang="en-US" sz="2000" b="1"/>
              <a:t>（可视班级实际及个人任课情况灵活调整，间隔安排）</a:t>
            </a:r>
          </a:p>
          <a:p>
            <a:pPr>
              <a:lnSpc>
                <a:spcPct val="80000"/>
              </a:lnSpc>
            </a:pPr>
            <a:endParaRPr lang="zh-CN" altLang="en-US" sz="2000" b="1"/>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1506" name="标题 21505"/>
          <p:cNvSpPr>
            <a:spLocks noGrp="1"/>
          </p:cNvSpPr>
          <p:nvPr>
            <p:ph type="title"/>
          </p:nvPr>
        </p:nvSpPr>
        <p:spPr/>
        <p:txBody>
          <a:bodyPr anchor="ctr" anchorCtr="0"/>
          <a:lstStyle/>
          <a:p>
            <a:r>
              <a:rPr lang="zh-CN" altLang="en-US" b="1">
                <a:solidFill>
                  <a:srgbClr val="FF0000"/>
                </a:solidFill>
              </a:rPr>
              <a:t>班主任一日常规</a:t>
            </a:r>
          </a:p>
        </p:txBody>
      </p:sp>
      <p:sp>
        <p:nvSpPr>
          <p:cNvPr id="21507" name="文本占位符 21506"/>
          <p:cNvSpPr>
            <a:spLocks noGrp="1"/>
          </p:cNvSpPr>
          <p:nvPr>
            <p:ph type="body" idx="1"/>
          </p:nvPr>
        </p:nvSpPr>
        <p:spPr/>
        <p:txBody>
          <a:bodyPr/>
          <a:lstStyle/>
          <a:p>
            <a:pPr>
              <a:lnSpc>
                <a:spcPct val="90000"/>
              </a:lnSpc>
            </a:pPr>
            <a:r>
              <a:rPr lang="en-US" altLang="zh-CN" sz="2400" b="1"/>
              <a:t>1.</a:t>
            </a:r>
            <a:r>
              <a:rPr lang="zh-CN" altLang="en-US" sz="2400" b="1"/>
              <a:t>检查学生仪表，督促学生佩戴胸卡，穿校服，穿运动鞋。</a:t>
            </a:r>
          </a:p>
          <a:p>
            <a:pPr>
              <a:lnSpc>
                <a:spcPct val="90000"/>
              </a:lnSpc>
            </a:pPr>
            <a:r>
              <a:rPr lang="en-US" altLang="zh-CN" sz="2400" b="1"/>
              <a:t>2.</a:t>
            </a:r>
            <a:r>
              <a:rPr lang="zh-CN" altLang="en-US" sz="2400" b="1"/>
              <a:t>早、午均应该安排时间落班巡视、观察学生状况，洞察班内学生的情绪、学习气氛、班容班貌等。</a:t>
            </a:r>
          </a:p>
          <a:p>
            <a:pPr>
              <a:lnSpc>
                <a:spcPct val="90000"/>
              </a:lnSpc>
            </a:pPr>
            <a:r>
              <a:rPr lang="en-US" altLang="zh-CN" sz="2400" b="1"/>
              <a:t>3.</a:t>
            </a:r>
            <a:r>
              <a:rPr lang="zh-CN" altLang="en-US" sz="2400" b="1"/>
              <a:t>掌握学生每日的考勤情况，严格办理学生的请假手续，即使发现流动生。</a:t>
            </a:r>
          </a:p>
          <a:p>
            <a:pPr>
              <a:lnSpc>
                <a:spcPct val="90000"/>
              </a:lnSpc>
            </a:pPr>
            <a:r>
              <a:rPr lang="en-US" altLang="zh-CN" sz="2400" b="1"/>
              <a:t>4.</a:t>
            </a:r>
            <a:r>
              <a:rPr lang="zh-CN" altLang="en-US" sz="2400" b="1"/>
              <a:t>督促学生履行清洁轮值职责，了解当天的评比结果。</a:t>
            </a:r>
          </a:p>
          <a:p>
            <a:pPr>
              <a:lnSpc>
                <a:spcPct val="90000"/>
              </a:lnSpc>
            </a:pPr>
            <a:r>
              <a:rPr lang="en-US" altLang="zh-CN" sz="2400" b="1"/>
              <a:t>5.</a:t>
            </a:r>
            <a:r>
              <a:rPr lang="zh-CN" altLang="en-US" sz="2400" b="1"/>
              <a:t>督促学生按质按量完成作业，按时缴交作业。</a:t>
            </a:r>
          </a:p>
          <a:p>
            <a:pPr>
              <a:lnSpc>
                <a:spcPct val="90000"/>
              </a:lnSpc>
            </a:pPr>
            <a:r>
              <a:rPr lang="en-US" altLang="zh-CN" sz="2400" b="1"/>
              <a:t>6.</a:t>
            </a:r>
            <a:r>
              <a:rPr lang="zh-CN" altLang="en-US" sz="2400" b="1"/>
              <a:t>及时向科任教师了解上课情况，及时处理本班的偶发事件。</a:t>
            </a:r>
          </a:p>
          <a:p>
            <a:pPr>
              <a:lnSpc>
                <a:spcPct val="90000"/>
              </a:lnSpc>
            </a:pPr>
            <a:endParaRPr lang="zh-CN" altLang="en-US" sz="2400" b="1"/>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2530" name="标题 22529"/>
          <p:cNvSpPr>
            <a:spLocks noGrp="1"/>
          </p:cNvSpPr>
          <p:nvPr>
            <p:ph type="title"/>
          </p:nvPr>
        </p:nvSpPr>
        <p:spPr/>
        <p:txBody>
          <a:bodyPr anchor="ctr" anchorCtr="0"/>
          <a:lstStyle/>
          <a:p>
            <a:r>
              <a:rPr lang="zh-CN" altLang="en-US" b="1">
                <a:solidFill>
                  <a:srgbClr val="FF0000"/>
                </a:solidFill>
              </a:rPr>
              <a:t>班主任工作周常规</a:t>
            </a:r>
          </a:p>
        </p:txBody>
      </p:sp>
      <p:sp>
        <p:nvSpPr>
          <p:cNvPr id="22531" name="文本占位符 22530"/>
          <p:cNvSpPr>
            <a:spLocks noGrp="1"/>
          </p:cNvSpPr>
          <p:nvPr>
            <p:ph type="body" idx="1"/>
          </p:nvPr>
        </p:nvSpPr>
        <p:spPr/>
        <p:txBody>
          <a:bodyPr/>
          <a:lstStyle/>
          <a:p>
            <a:pPr>
              <a:lnSpc>
                <a:spcPct val="90000"/>
              </a:lnSpc>
            </a:pPr>
            <a:r>
              <a:rPr lang="en-US" altLang="zh-CN" sz="2400"/>
              <a:t> </a:t>
            </a:r>
            <a:r>
              <a:rPr lang="en-US" altLang="zh-CN" sz="2400" b="1"/>
              <a:t>1.</a:t>
            </a:r>
            <a:r>
              <a:rPr lang="zh-CN" altLang="en-US" sz="2400" b="1"/>
              <a:t>写好班会课教案，使班务工作有条不紊。</a:t>
            </a:r>
          </a:p>
          <a:p>
            <a:pPr>
              <a:lnSpc>
                <a:spcPct val="90000"/>
              </a:lnSpc>
            </a:pPr>
            <a:r>
              <a:rPr lang="zh-CN" altLang="en-US" sz="2400" b="1"/>
              <a:t> </a:t>
            </a:r>
            <a:r>
              <a:rPr lang="en-US" altLang="zh-CN" sz="2400" b="1"/>
              <a:t>2.</a:t>
            </a:r>
            <a:r>
              <a:rPr lang="zh-CN" altLang="en-US" sz="2400" b="1"/>
              <a:t>小结本班学生一周的表现，提出新一周的要求。</a:t>
            </a:r>
          </a:p>
          <a:p>
            <a:pPr>
              <a:lnSpc>
                <a:spcPct val="90000"/>
              </a:lnSpc>
            </a:pPr>
            <a:r>
              <a:rPr lang="zh-CN" altLang="en-US" sz="2400" b="1"/>
              <a:t> </a:t>
            </a:r>
            <a:r>
              <a:rPr lang="en-US" altLang="zh-CN" sz="2400" b="1"/>
              <a:t>3.</a:t>
            </a:r>
            <a:r>
              <a:rPr lang="zh-CN" altLang="en-US" sz="2400" b="1"/>
              <a:t>指导本班开展班团主题教育活动、文体活动和劳动；班会课要注意实效，形式多样，及时针对学生思想实际开展有效的主题班会课进行教育。</a:t>
            </a:r>
          </a:p>
          <a:p>
            <a:pPr>
              <a:lnSpc>
                <a:spcPct val="90000"/>
              </a:lnSpc>
            </a:pPr>
            <a:r>
              <a:rPr lang="zh-CN" altLang="en-US" sz="2400" b="1"/>
              <a:t> </a:t>
            </a:r>
            <a:r>
              <a:rPr lang="en-US" altLang="zh-CN" sz="2400" b="1"/>
              <a:t>4.</a:t>
            </a:r>
            <a:r>
              <a:rPr lang="zh-CN" altLang="en-US" sz="2400" b="1"/>
              <a:t>严格抓好学生的考勤工作。</a:t>
            </a:r>
          </a:p>
          <a:p>
            <a:pPr>
              <a:lnSpc>
                <a:spcPct val="90000"/>
              </a:lnSpc>
            </a:pPr>
            <a:r>
              <a:rPr lang="zh-CN" altLang="en-US" sz="2400" b="1"/>
              <a:t> </a:t>
            </a:r>
            <a:r>
              <a:rPr lang="en-US" altLang="zh-CN" sz="2400" b="1"/>
              <a:t>5.</a:t>
            </a:r>
            <a:r>
              <a:rPr lang="zh-CN" altLang="en-US" sz="2400" b="1"/>
              <a:t>要求学生每周写一篇周记，班主任要认真批阅，从中了解学生的思想动态。</a:t>
            </a:r>
          </a:p>
          <a:p>
            <a:pPr>
              <a:lnSpc>
                <a:spcPct val="90000"/>
              </a:lnSpc>
            </a:pPr>
            <a:r>
              <a:rPr lang="zh-CN" altLang="en-US" sz="2400" b="1"/>
              <a:t> </a:t>
            </a:r>
            <a:r>
              <a:rPr lang="en-US" altLang="zh-CN" sz="2400" b="1"/>
              <a:t>6.</a:t>
            </a:r>
            <a:r>
              <a:rPr lang="zh-CN" altLang="en-US" sz="2400" b="1"/>
              <a:t>迟到旷课达</a:t>
            </a:r>
            <a:r>
              <a:rPr lang="en-US" altLang="zh-CN" sz="2400" b="1"/>
              <a:t>20</a:t>
            </a:r>
            <a:r>
              <a:rPr lang="zh-CN" altLang="en-US" sz="2400" b="1"/>
              <a:t>节的学生，报告政教处根据校规处理。</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122" name="标题 5121"/>
          <p:cNvSpPr>
            <a:spLocks noGrp="1"/>
          </p:cNvSpPr>
          <p:nvPr>
            <p:ph type="title"/>
          </p:nvPr>
        </p:nvSpPr>
        <p:spPr/>
        <p:txBody>
          <a:bodyPr anchor="ctr" anchorCtr="0"/>
          <a:lstStyle/>
          <a:p>
            <a:r>
              <a:rPr lang="zh-CN" altLang="en-US" sz="4000">
                <a:ea typeface="华文行楷" panose="02010800040101010101" pitchFamily="2" charset="-122"/>
              </a:rPr>
              <a:t>主要内容</a:t>
            </a:r>
          </a:p>
        </p:txBody>
      </p:sp>
      <p:sp>
        <p:nvSpPr>
          <p:cNvPr id="5123" name="文本占位符 5122"/>
          <p:cNvSpPr>
            <a:spLocks noGrp="1"/>
          </p:cNvSpPr>
          <p:nvPr>
            <p:ph type="body" idx="1"/>
          </p:nvPr>
        </p:nvSpPr>
        <p:spPr/>
        <p:txBody>
          <a:bodyPr/>
          <a:lstStyle/>
          <a:p>
            <a:r>
              <a:rPr lang="zh-CN" altLang="en-US">
                <a:latin typeface="华文行楷" panose="02010800040101010101" pitchFamily="2" charset="-122"/>
                <a:ea typeface="华文行楷" panose="02010800040101010101" pitchFamily="2" charset="-122"/>
              </a:rPr>
              <a:t>第一讲  班主任的角色定位</a:t>
            </a:r>
          </a:p>
          <a:p>
            <a:r>
              <a:rPr lang="zh-CN" altLang="en-US">
                <a:latin typeface="华文行楷" panose="02010800040101010101" pitchFamily="2" charset="-122"/>
                <a:ea typeface="华文行楷" panose="02010800040101010101" pitchFamily="2" charset="-122"/>
              </a:rPr>
              <a:t>第二讲  如何了解学生</a:t>
            </a:r>
          </a:p>
          <a:p>
            <a:r>
              <a:rPr lang="zh-CN" altLang="en-US">
                <a:latin typeface="华文行楷" panose="02010800040101010101" pitchFamily="2" charset="-122"/>
                <a:ea typeface="华文行楷" panose="02010800040101010101" pitchFamily="2" charset="-122"/>
              </a:rPr>
              <a:t>第三讲  如何制定班级计划</a:t>
            </a:r>
          </a:p>
          <a:p>
            <a:r>
              <a:rPr lang="zh-CN" altLang="en-US">
                <a:latin typeface="华文行楷" panose="02010800040101010101" pitchFamily="2" charset="-122"/>
                <a:ea typeface="华文行楷" panose="02010800040101010101" pitchFamily="2" charset="-122"/>
              </a:rPr>
              <a:t>第四讲  如何选拔和培养班级干部</a:t>
            </a:r>
          </a:p>
          <a:p>
            <a:r>
              <a:rPr lang="zh-CN" altLang="en-US">
                <a:latin typeface="华文行楷" panose="02010800040101010101" pitchFamily="2" charset="-122"/>
                <a:ea typeface="华文行楷" panose="02010800040101010101" pitchFamily="2" charset="-122"/>
              </a:rPr>
              <a:t>第五讲  如何编排学生座位</a:t>
            </a:r>
          </a:p>
          <a:p>
            <a:r>
              <a:rPr lang="zh-CN" altLang="en-US">
                <a:latin typeface="华文行楷" panose="02010800040101010101" pitchFamily="2" charset="-122"/>
                <a:ea typeface="华文行楷" panose="02010800040101010101" pitchFamily="2" charset="-122"/>
              </a:rPr>
              <a:t>第六讲  如何制定班规</a:t>
            </a:r>
          </a:p>
          <a:p>
            <a:r>
              <a:rPr lang="zh-CN" altLang="en-US">
                <a:latin typeface="华文行楷" panose="02010800040101010101" pitchFamily="2" charset="-122"/>
                <a:ea typeface="华文行楷" panose="02010800040101010101" pitchFamily="2" charset="-122"/>
              </a:rPr>
              <a:t>第七讲  如何管好班级纪律</a:t>
            </a:r>
          </a:p>
          <a:p>
            <a:endParaRPr lang="zh-CN" altLang="en-US">
              <a:latin typeface="华文行楷" panose="02010800040101010101" pitchFamily="2" charset="-122"/>
              <a:ea typeface="华文行楷" panose="02010800040101010101" pitchFamily="2" charset="-122"/>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3554" name="标题 23553"/>
          <p:cNvSpPr>
            <a:spLocks noGrp="1"/>
          </p:cNvSpPr>
          <p:nvPr>
            <p:ph type="title"/>
          </p:nvPr>
        </p:nvSpPr>
        <p:spPr>
          <a:xfrm>
            <a:off x="457200" y="274638"/>
            <a:ext cx="8229600" cy="727075"/>
          </a:xfrm>
        </p:spPr>
        <p:txBody>
          <a:bodyPr anchor="ctr" anchorCtr="0"/>
          <a:lstStyle/>
          <a:p>
            <a:r>
              <a:rPr lang="zh-CN" altLang="en-US" sz="4000" b="1">
                <a:solidFill>
                  <a:srgbClr val="FF0000"/>
                </a:solidFill>
              </a:rPr>
              <a:t>班主任工作学期常规</a:t>
            </a:r>
          </a:p>
        </p:txBody>
      </p:sp>
      <p:sp>
        <p:nvSpPr>
          <p:cNvPr id="23555" name="文本占位符 23554"/>
          <p:cNvSpPr>
            <a:spLocks noGrp="1"/>
          </p:cNvSpPr>
          <p:nvPr>
            <p:ph type="body" idx="1"/>
          </p:nvPr>
        </p:nvSpPr>
        <p:spPr>
          <a:xfrm>
            <a:off x="323850" y="1052513"/>
            <a:ext cx="8540750" cy="4751387"/>
          </a:xfrm>
        </p:spPr>
        <p:txBody>
          <a:bodyPr/>
          <a:lstStyle/>
          <a:p>
            <a:pPr>
              <a:lnSpc>
                <a:spcPct val="80000"/>
              </a:lnSpc>
            </a:pPr>
            <a:r>
              <a:rPr lang="en-US" altLang="zh-CN" sz="1800" b="1">
                <a:latin typeface="宋体" panose="02010600030101010101" pitchFamily="2" charset="-122"/>
              </a:rPr>
              <a:t>1.</a:t>
            </a:r>
            <a:r>
              <a:rPr lang="zh-CN" altLang="en-US" sz="1800" b="1">
                <a:latin typeface="宋体" panose="02010600030101010101" pitchFamily="2" charset="-122"/>
              </a:rPr>
              <a:t>班务布置要有五表（座位表、课程表、班干部分工表、清洁轮值表、班文明评比表）。</a:t>
            </a:r>
          </a:p>
          <a:p>
            <a:pPr>
              <a:lnSpc>
                <a:spcPct val="80000"/>
              </a:lnSpc>
            </a:pPr>
            <a:r>
              <a:rPr lang="en-US" altLang="zh-CN" sz="1800" b="1">
                <a:latin typeface="宋体" panose="02010600030101010101" pitchFamily="2" charset="-122"/>
              </a:rPr>
              <a:t>2.</a:t>
            </a:r>
            <a:r>
              <a:rPr lang="zh-CN" altLang="en-US" sz="1800" b="1">
                <a:latin typeface="宋体" panose="02010600030101010101" pitchFamily="2" charset="-122"/>
              </a:rPr>
              <a:t>建立健全的清洁轮值制度和各项纪律制度，奖罚分明、严而有格。</a:t>
            </a:r>
          </a:p>
          <a:p>
            <a:pPr>
              <a:lnSpc>
                <a:spcPct val="80000"/>
              </a:lnSpc>
            </a:pPr>
            <a:r>
              <a:rPr lang="en-US" altLang="zh-CN" sz="1800" b="1">
                <a:latin typeface="宋体" panose="02010600030101010101" pitchFamily="2" charset="-122"/>
              </a:rPr>
              <a:t>3.</a:t>
            </a:r>
            <a:r>
              <a:rPr lang="zh-CN" altLang="en-US" sz="1800" b="1">
                <a:latin typeface="宋体" panose="02010600030101010101" pitchFamily="2" charset="-122"/>
              </a:rPr>
              <a:t>班干部会议至少每两周一次，并做好会议记录。</a:t>
            </a:r>
          </a:p>
          <a:p>
            <a:pPr>
              <a:lnSpc>
                <a:spcPct val="80000"/>
              </a:lnSpc>
            </a:pPr>
            <a:r>
              <a:rPr lang="en-US" altLang="zh-CN" sz="1800" b="1">
                <a:latin typeface="宋体" panose="02010600030101010101" pitchFamily="2" charset="-122"/>
              </a:rPr>
              <a:t>4.</a:t>
            </a:r>
            <a:r>
              <a:rPr lang="zh-CN" altLang="en-US" sz="1800" b="1">
                <a:latin typeface="宋体" panose="02010600030101010101" pitchFamily="2" charset="-122"/>
              </a:rPr>
              <a:t>期中、期末指导学生做好学习和行为规范总结。</a:t>
            </a:r>
          </a:p>
          <a:p>
            <a:pPr>
              <a:lnSpc>
                <a:spcPct val="80000"/>
              </a:lnSpc>
            </a:pPr>
            <a:r>
              <a:rPr lang="en-US" altLang="zh-CN" sz="1800" b="1">
                <a:latin typeface="宋体" panose="02010600030101010101" pitchFamily="2" charset="-122"/>
              </a:rPr>
              <a:t>5.</a:t>
            </a:r>
            <a:r>
              <a:rPr lang="zh-CN" altLang="en-US" sz="1800" b="1">
                <a:latin typeface="宋体" panose="02010600030101010101" pitchFamily="2" charset="-122"/>
              </a:rPr>
              <a:t>组织学生开展学雷锋做好事活动和社区实践活动，并做好记录。</a:t>
            </a:r>
          </a:p>
          <a:p>
            <a:pPr>
              <a:lnSpc>
                <a:spcPct val="80000"/>
              </a:lnSpc>
            </a:pPr>
            <a:r>
              <a:rPr lang="en-US" altLang="zh-CN" sz="1800" b="1">
                <a:latin typeface="宋体" panose="02010600030101010101" pitchFamily="2" charset="-122"/>
              </a:rPr>
              <a:t>6.</a:t>
            </a:r>
            <a:r>
              <a:rPr lang="zh-CN" altLang="en-US" sz="1800" b="1">
                <a:latin typeface="宋体" panose="02010600030101010101" pitchFamily="2" charset="-122"/>
              </a:rPr>
              <a:t>密切与家庭联系，定期开家长会、进行家访，并做好记录；每个学生至少有两次谈心，并做好记录。</a:t>
            </a:r>
          </a:p>
          <a:p>
            <a:pPr>
              <a:lnSpc>
                <a:spcPct val="80000"/>
              </a:lnSpc>
            </a:pPr>
            <a:r>
              <a:rPr lang="en-US" altLang="zh-CN" sz="1800" b="1">
                <a:latin typeface="宋体" panose="02010600030101010101" pitchFamily="2" charset="-122"/>
              </a:rPr>
              <a:t>7.</a:t>
            </a:r>
            <a:r>
              <a:rPr lang="zh-CN" altLang="en-US" sz="1800" b="1">
                <a:latin typeface="宋体" panose="02010600030101010101" pitchFamily="2" charset="-122"/>
              </a:rPr>
              <a:t>加强与科任老师之间的沟通，至少听科任老师一节课。</a:t>
            </a:r>
          </a:p>
          <a:p>
            <a:pPr>
              <a:lnSpc>
                <a:spcPct val="80000"/>
              </a:lnSpc>
            </a:pPr>
            <a:r>
              <a:rPr lang="en-US" altLang="zh-CN" sz="1800" b="1">
                <a:latin typeface="宋体" panose="02010600030101010101" pitchFamily="2" charset="-122"/>
              </a:rPr>
              <a:t>8.</a:t>
            </a:r>
            <a:r>
              <a:rPr lang="zh-CN" altLang="en-US" sz="1800" b="1">
                <a:latin typeface="宋体" panose="02010600030101010101" pitchFamily="2" charset="-122"/>
              </a:rPr>
              <a:t>班级外出活动，班主任应事先订好计划，向政教处汇报，活动后向政教处汇报活动情况。</a:t>
            </a:r>
          </a:p>
          <a:p>
            <a:pPr>
              <a:lnSpc>
                <a:spcPct val="80000"/>
              </a:lnSpc>
            </a:pPr>
            <a:r>
              <a:rPr lang="en-US" altLang="zh-CN" sz="1800" b="1">
                <a:latin typeface="宋体" panose="02010600030101010101" pitchFamily="2" charset="-122"/>
              </a:rPr>
              <a:t>9.</a:t>
            </a:r>
            <a:r>
              <a:rPr lang="zh-CN" altLang="en-US" sz="1800" b="1">
                <a:latin typeface="宋体" panose="02010600030101010101" pitchFamily="2" charset="-122"/>
              </a:rPr>
              <a:t>对本班学生的偶发事件、违纪行为，班主任应对其尽心教育，情节严重的应及时向政教处汇报，并组织好材料供政教处作出处分决定时作参考。</a:t>
            </a:r>
          </a:p>
          <a:p>
            <a:pPr>
              <a:lnSpc>
                <a:spcPct val="80000"/>
              </a:lnSpc>
            </a:pPr>
            <a:r>
              <a:rPr lang="en-US" altLang="zh-CN" sz="1800" b="1">
                <a:latin typeface="宋体" panose="02010600030101010101" pitchFamily="2" charset="-122"/>
              </a:rPr>
              <a:t>10. </a:t>
            </a:r>
            <a:r>
              <a:rPr lang="zh-CN" altLang="en-US" sz="1800" b="1">
                <a:latin typeface="宋体" panose="02010600030101010101" pitchFamily="2" charset="-122"/>
              </a:rPr>
              <a:t>优化主题教育，抓好主题班会、黑板报、学习园地等工作。</a:t>
            </a:r>
          </a:p>
          <a:p>
            <a:pPr>
              <a:lnSpc>
                <a:spcPct val="80000"/>
              </a:lnSpc>
            </a:pPr>
            <a:r>
              <a:rPr lang="en-US" altLang="zh-CN" sz="1800" b="1">
                <a:latin typeface="宋体" panose="02010600030101010101" pitchFamily="2" charset="-122"/>
              </a:rPr>
              <a:t>11.</a:t>
            </a:r>
            <a:r>
              <a:rPr lang="zh-CN" altLang="en-US" sz="1800" b="1">
                <a:latin typeface="宋体" panose="02010600030101010101" pitchFamily="2" charset="-122"/>
              </a:rPr>
              <a:t>做好三好、优干等评选工作，表彰先进，促进共同进步。 </a:t>
            </a:r>
          </a:p>
          <a:p>
            <a:pPr>
              <a:lnSpc>
                <a:spcPct val="80000"/>
              </a:lnSpc>
            </a:pPr>
            <a:r>
              <a:rPr lang="en-US" altLang="zh-CN" sz="1800" b="1">
                <a:latin typeface="宋体" panose="02010600030101010101" pitchFamily="2" charset="-122"/>
              </a:rPr>
              <a:t>12.</a:t>
            </a:r>
            <a:r>
              <a:rPr lang="zh-CN" altLang="en-US" sz="1800" b="1">
                <a:latin typeface="宋体" panose="02010600030101010101" pitchFamily="2" charset="-122"/>
              </a:rPr>
              <a:t>做好学生操行评定工作，写好学生学期评语，统计好学生成绩。</a:t>
            </a:r>
          </a:p>
          <a:p>
            <a:pPr>
              <a:lnSpc>
                <a:spcPct val="80000"/>
              </a:lnSpc>
            </a:pPr>
            <a:r>
              <a:rPr lang="en-US" altLang="zh-CN" sz="1800" b="1">
                <a:latin typeface="宋体" panose="02010600030101010101" pitchFamily="2" charset="-122"/>
              </a:rPr>
              <a:t>13.</a:t>
            </a:r>
            <a:r>
              <a:rPr lang="zh-CN" altLang="en-US" sz="1800" b="1">
                <a:latin typeface="宋体" panose="02010600030101010101" pitchFamily="2" charset="-122"/>
              </a:rPr>
              <a:t>策划假期实践活动，指导假期生活，布置假期作业。</a:t>
            </a: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4578" name="标题 24577"/>
          <p:cNvSpPr>
            <a:spLocks noGrp="1"/>
          </p:cNvSpPr>
          <p:nvPr>
            <p:ph type="title"/>
          </p:nvPr>
        </p:nvSpPr>
        <p:spPr/>
        <p:txBody>
          <a:bodyPr anchor="ctr" anchorCtr="0"/>
          <a:lstStyle/>
          <a:p>
            <a:r>
              <a:rPr lang="zh-CN" altLang="en-US" b="1">
                <a:solidFill>
                  <a:srgbClr val="FF0000"/>
                </a:solidFill>
              </a:rPr>
              <a:t>班主任教育信条</a:t>
            </a:r>
          </a:p>
        </p:txBody>
      </p:sp>
      <p:sp>
        <p:nvSpPr>
          <p:cNvPr id="24579" name="文本占位符 24578"/>
          <p:cNvSpPr>
            <a:spLocks noGrp="1"/>
          </p:cNvSpPr>
          <p:nvPr>
            <p:ph type="body" idx="1"/>
          </p:nvPr>
        </p:nvSpPr>
        <p:spPr>
          <a:xfrm>
            <a:off x="1187450" y="1341438"/>
            <a:ext cx="7772400" cy="4114800"/>
          </a:xfrm>
        </p:spPr>
        <p:txBody>
          <a:bodyPr/>
          <a:lstStyle/>
          <a:p>
            <a:pPr>
              <a:lnSpc>
                <a:spcPct val="80000"/>
              </a:lnSpc>
            </a:pPr>
            <a:r>
              <a:rPr lang="en-US" altLang="zh-CN" sz="2800"/>
              <a:t>1.</a:t>
            </a:r>
            <a:r>
              <a:rPr lang="zh-CN" altLang="en-US" sz="2800"/>
              <a:t>关心、理解、尊重、信任学生</a:t>
            </a:r>
          </a:p>
          <a:p>
            <a:pPr>
              <a:lnSpc>
                <a:spcPct val="80000"/>
              </a:lnSpc>
            </a:pPr>
            <a:r>
              <a:rPr lang="en-US" altLang="zh-CN" sz="2800"/>
              <a:t>2.</a:t>
            </a:r>
            <a:r>
              <a:rPr lang="zh-CN" altLang="en-US" sz="2800"/>
              <a:t>班主任是学生的精神关怀者</a:t>
            </a:r>
          </a:p>
          <a:p>
            <a:pPr>
              <a:lnSpc>
                <a:spcPct val="80000"/>
              </a:lnSpc>
            </a:pPr>
            <a:r>
              <a:rPr lang="en-US" altLang="zh-CN" sz="2800"/>
              <a:t>3.</a:t>
            </a:r>
            <a:r>
              <a:rPr lang="zh-CN" altLang="en-US" sz="2800"/>
              <a:t>营造良好的班级文化氛围</a:t>
            </a:r>
          </a:p>
          <a:p>
            <a:pPr>
              <a:lnSpc>
                <a:spcPct val="80000"/>
              </a:lnSpc>
            </a:pPr>
            <a:r>
              <a:rPr lang="en-US" altLang="zh-CN" sz="2800"/>
              <a:t>4.</a:t>
            </a:r>
            <a:r>
              <a:rPr lang="zh-CN" altLang="en-US" sz="2800"/>
              <a:t>建立良好的班级共同体</a:t>
            </a:r>
          </a:p>
          <a:p>
            <a:pPr>
              <a:lnSpc>
                <a:spcPct val="80000"/>
              </a:lnSpc>
            </a:pPr>
            <a:r>
              <a:rPr lang="en-US" altLang="zh-CN" sz="2800"/>
              <a:t>5.</a:t>
            </a:r>
            <a:r>
              <a:rPr lang="zh-CN" altLang="en-US" sz="2800"/>
              <a:t>终身学习，持续发展</a:t>
            </a:r>
          </a:p>
          <a:p>
            <a:pPr>
              <a:lnSpc>
                <a:spcPct val="80000"/>
              </a:lnSpc>
            </a:pPr>
            <a:r>
              <a:rPr lang="en-US" altLang="zh-CN" sz="2800"/>
              <a:t>6.</a:t>
            </a:r>
            <a:r>
              <a:rPr lang="zh-CN" altLang="en-US" sz="2800"/>
              <a:t>形成班级教育合力</a:t>
            </a:r>
          </a:p>
          <a:p>
            <a:pPr>
              <a:lnSpc>
                <a:spcPct val="80000"/>
              </a:lnSpc>
            </a:pPr>
            <a:r>
              <a:rPr lang="en-US" altLang="zh-CN" sz="2800"/>
              <a:t>7.</a:t>
            </a:r>
            <a:r>
              <a:rPr lang="zh-CN" altLang="en-US" sz="2800"/>
              <a:t>把整个心灵献给学生</a:t>
            </a:r>
          </a:p>
          <a:p>
            <a:pPr>
              <a:lnSpc>
                <a:spcPct val="80000"/>
              </a:lnSpc>
            </a:pPr>
            <a:r>
              <a:rPr lang="en-US" altLang="zh-CN" sz="2800"/>
              <a:t>8.</a:t>
            </a:r>
            <a:r>
              <a:rPr lang="zh-CN" altLang="en-US" sz="2800"/>
              <a:t>喜欢、热爱班主任工作</a:t>
            </a:r>
          </a:p>
          <a:p>
            <a:pPr>
              <a:lnSpc>
                <a:spcPct val="80000"/>
              </a:lnSpc>
            </a:pPr>
            <a:r>
              <a:rPr lang="en-US" altLang="zh-CN" sz="2800"/>
              <a:t>9.</a:t>
            </a:r>
            <a:r>
              <a:rPr lang="zh-CN" altLang="en-US" sz="2800"/>
              <a:t>把班级建设成学生美好的精神家园</a:t>
            </a:r>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5602" name="标题 25601"/>
          <p:cNvSpPr>
            <a:spLocks noGrp="1"/>
          </p:cNvSpPr>
          <p:nvPr>
            <p:ph type="title"/>
          </p:nvPr>
        </p:nvSpPr>
        <p:spPr>
          <a:xfrm>
            <a:off x="323850" y="260350"/>
            <a:ext cx="8496300" cy="1143000"/>
          </a:xfrm>
        </p:spPr>
        <p:txBody>
          <a:bodyPr anchor="ctr" anchorCtr="0"/>
          <a:lstStyle/>
          <a:p>
            <a:r>
              <a:rPr lang="zh-CN" altLang="en-US" sz="4000">
                <a:solidFill>
                  <a:srgbClr val="B20224"/>
                </a:solidFill>
                <a:ea typeface="华文行楷" panose="02010800040101010101" pitchFamily="2" charset="-122"/>
              </a:rPr>
              <a:t>教师仅靠爱心难以胜任班主任工作</a:t>
            </a:r>
            <a:endParaRPr lang="zh-CN" altLang="en-US" sz="4000">
              <a:solidFill>
                <a:srgbClr val="B20224"/>
              </a:solidFill>
              <a:ea typeface="华文行楷" panose="02010800040101010101" pitchFamily="2" charset="-122"/>
            </a:endParaRPr>
          </a:p>
        </p:txBody>
      </p:sp>
      <p:sp>
        <p:nvSpPr>
          <p:cNvPr id="25603" name="文本占位符 25602"/>
          <p:cNvSpPr>
            <a:spLocks noGrp="1"/>
          </p:cNvSpPr>
          <p:nvPr>
            <p:ph type="body" idx="1"/>
          </p:nvPr>
        </p:nvSpPr>
        <p:spPr>
          <a:xfrm>
            <a:off x="395288" y="1268413"/>
            <a:ext cx="8353425" cy="1439862"/>
          </a:xfrm>
        </p:spPr>
        <p:txBody>
          <a:bodyPr/>
          <a:lstStyle/>
          <a:p>
            <a:r>
              <a:rPr lang="zh-CN" altLang="en-US">
                <a:solidFill>
                  <a:srgbClr val="0000CC"/>
                </a:solidFill>
                <a:latin typeface="华文行楷" panose="02010800040101010101" pitchFamily="2" charset="-122"/>
                <a:ea typeface="华文行楷" panose="02010800040101010101" pitchFamily="2" charset="-122"/>
              </a:rPr>
              <a:t>我的感悟：一个不爱孩子的老师会感到痛苦； 一个爱孩子的老师也一样会痛苦。 </a:t>
            </a:r>
          </a:p>
        </p:txBody>
      </p:sp>
      <p:sp>
        <p:nvSpPr>
          <p:cNvPr id="25604" name="文本框 25603"/>
          <p:cNvSpPr txBox="1"/>
          <p:nvPr/>
        </p:nvSpPr>
        <p:spPr>
          <a:xfrm>
            <a:off x="250825" y="2492375"/>
            <a:ext cx="8642350" cy="2647950"/>
          </a:xfrm>
          <a:prstGeom prst="rect">
            <a:avLst/>
          </a:prstGeom>
          <a:noFill/>
          <a:ln w="9525">
            <a:noFill/>
          </a:ln>
        </p:spPr>
        <p:txBody>
          <a:bodyPr>
            <a:spAutoFit/>
          </a:bodyPr>
          <a:lstStyle/>
          <a:p>
            <a:r>
              <a:rPr lang="zh-CN" altLang="en-US" sz="2400">
                <a:effectLst>
                  <a:outerShdw blurRad="38100" dist="38100" dir="2700000">
                    <a:srgbClr val="FFFFFF"/>
                  </a:outerShdw>
                </a:effectLst>
                <a:latin typeface="华文行楷" panose="02010800040101010101" pitchFamily="2" charset="-122"/>
                <a:ea typeface="华文行楷" panose="02010800040101010101" pitchFamily="2" charset="-122"/>
              </a:rPr>
              <a:t>例</a:t>
            </a:r>
            <a:r>
              <a:rPr lang="en-US" altLang="zh-CN" sz="2400">
                <a:effectLst>
                  <a:outerShdw blurRad="38100" dist="38100" dir="2700000">
                    <a:srgbClr val="FFFFFF"/>
                  </a:outerShdw>
                </a:effectLst>
                <a:latin typeface="华文行楷" panose="02010800040101010101" pitchFamily="2" charset="-122"/>
                <a:ea typeface="华文行楷" panose="02010800040101010101" pitchFamily="2" charset="-122"/>
              </a:rPr>
              <a:t>1  </a:t>
            </a:r>
            <a:r>
              <a:rPr lang="zh-CN" altLang="en-US" sz="2400">
                <a:effectLst>
                  <a:outerShdw blurRad="38100" dist="38100" dir="2700000">
                    <a:srgbClr val="FFFFFF"/>
                  </a:outerShdw>
                </a:effectLst>
                <a:latin typeface="华文行楷" panose="02010800040101010101" pitchFamily="2" charset="-122"/>
                <a:ea typeface="华文行楷" panose="02010800040101010101" pitchFamily="2" charset="-122"/>
              </a:rPr>
              <a:t>一年轻班主任把心掏给了学生，彼此关系极为融洽。可渐渐地学生却和她“没大没小”起来。班里的纪律成了问题。</a:t>
            </a:r>
          </a:p>
          <a:p>
            <a:r>
              <a:rPr lang="zh-CN" altLang="en-US" sz="2400">
                <a:effectLst>
                  <a:outerShdw blurRad="38100" dist="38100" dir="2700000">
                    <a:srgbClr val="FFFFFF"/>
                  </a:outerShdw>
                </a:effectLst>
                <a:latin typeface="华文行楷" panose="02010800040101010101" pitchFamily="2" charset="-122"/>
                <a:ea typeface="华文行楷" panose="02010800040101010101" pitchFamily="2" charset="-122"/>
              </a:rPr>
              <a:t>例</a:t>
            </a:r>
            <a:r>
              <a:rPr lang="en-US" altLang="zh-CN" sz="2400">
                <a:effectLst>
                  <a:outerShdw blurRad="38100" dist="38100" dir="2700000">
                    <a:srgbClr val="FFFFFF"/>
                  </a:outerShdw>
                </a:effectLst>
                <a:latin typeface="华文行楷" panose="02010800040101010101" pitchFamily="2" charset="-122"/>
                <a:ea typeface="华文行楷" panose="02010800040101010101" pitchFamily="2" charset="-122"/>
              </a:rPr>
              <a:t>2  </a:t>
            </a:r>
            <a:r>
              <a:rPr lang="zh-CN" altLang="en-US" sz="2400">
                <a:effectLst>
                  <a:outerShdw blurRad="38100" dist="38100" dir="2700000">
                    <a:srgbClr val="FFFFFF"/>
                  </a:outerShdw>
                </a:effectLst>
                <a:latin typeface="华文行楷" panose="02010800040101010101" pitchFamily="2" charset="-122"/>
                <a:ea typeface="华文行楷" panose="02010800040101010101" pitchFamily="2" charset="-122"/>
              </a:rPr>
              <a:t>某校一班主任带一个家境贫寒的住校生去看病。学生的父母一时赶不过来，老师掏出自己的钱垫上了。可是，学生的父母明明知道这件事了，却毫无归还的打算。更让人想不到的是，又有学生生病了，理所当然地对老师说：您给我点儿钱，我要去看病！</a:t>
            </a:r>
          </a:p>
        </p:txBody>
      </p:sp>
      <p:sp>
        <p:nvSpPr>
          <p:cNvPr id="25605" name="文本框 25604"/>
          <p:cNvSpPr txBox="1"/>
          <p:nvPr/>
        </p:nvSpPr>
        <p:spPr>
          <a:xfrm>
            <a:off x="395288" y="5229225"/>
            <a:ext cx="7920037" cy="822325"/>
          </a:xfrm>
          <a:prstGeom prst="rect">
            <a:avLst/>
          </a:prstGeom>
          <a:noFill/>
          <a:ln w="9525">
            <a:noFill/>
          </a:ln>
        </p:spPr>
        <p:txBody>
          <a:bodyPr>
            <a:spAutoFit/>
          </a:bodyPr>
          <a:lstStyle/>
          <a:p>
            <a:r>
              <a:rPr lang="en-US" altLang="zh-CN" sz="2400">
                <a:latin typeface="Times New Roman" panose="02020603050405020304" pitchFamily="18" charset="0"/>
              </a:rPr>
              <a:t> </a:t>
            </a:r>
            <a:r>
              <a:rPr lang="en-US" altLang="zh-CN" sz="2400">
                <a:solidFill>
                  <a:srgbClr val="FF0000"/>
                </a:solidFill>
                <a:effectLst>
                  <a:outerShdw blurRad="38100" dist="38100" dir="2700000">
                    <a:srgbClr val="000000"/>
                  </a:outerShdw>
                </a:effectLst>
                <a:latin typeface="华文行楷" panose="02010800040101010101" pitchFamily="2" charset="-122"/>
                <a:ea typeface="华文行楷" panose="02010800040101010101" pitchFamily="2" charset="-122"/>
              </a:rPr>
              <a:t>★</a:t>
            </a:r>
            <a:r>
              <a:rPr lang="zh-CN" altLang="en-US" sz="2400">
                <a:solidFill>
                  <a:srgbClr val="FF0000"/>
                </a:solidFill>
                <a:latin typeface="华文行楷" panose="02010800040101010101" pitchFamily="2" charset="-122"/>
                <a:ea typeface="华文行楷" panose="02010800040101010101" pitchFamily="2" charset="-122"/>
              </a:rPr>
              <a:t>试问，这</a:t>
            </a:r>
            <a:r>
              <a:rPr lang="zh-CN" altLang="en-US" sz="2400">
                <a:solidFill>
                  <a:srgbClr val="FF0000"/>
                </a:solidFill>
                <a:effectLst>
                  <a:outerShdw blurRad="38100" dist="38100" dir="2700000">
                    <a:srgbClr val="000000"/>
                  </a:outerShdw>
                </a:effectLst>
                <a:latin typeface="华文行楷" panose="02010800040101010101" pitchFamily="2" charset="-122"/>
                <a:ea typeface="华文行楷" panose="02010800040101010101" pitchFamily="2" charset="-122"/>
              </a:rPr>
              <a:t>两位老师爱孩子吗？很爱。</a:t>
            </a:r>
          </a:p>
          <a:p>
            <a:r>
              <a:rPr lang="en-US" altLang="zh-CN" sz="2400">
                <a:solidFill>
                  <a:srgbClr val="FF0000"/>
                </a:solidFill>
                <a:effectLst>
                  <a:outerShdw blurRad="38100" dist="38100" dir="2700000">
                    <a:srgbClr val="000000"/>
                  </a:outerShdw>
                </a:effectLst>
                <a:latin typeface="华文行楷" panose="02010800040101010101" pitchFamily="2" charset="-122"/>
                <a:ea typeface="华文行楷" panose="02010800040101010101" pitchFamily="2" charset="-122"/>
              </a:rPr>
              <a:t>     </a:t>
            </a:r>
            <a:r>
              <a:rPr lang="zh-CN" altLang="en-US" sz="2400">
                <a:solidFill>
                  <a:srgbClr val="FF0000"/>
                </a:solidFill>
                <a:effectLst>
                  <a:outerShdw blurRad="38100" dist="38100" dir="2700000">
                    <a:srgbClr val="000000"/>
                  </a:outerShdw>
                </a:effectLst>
                <a:latin typeface="华文行楷" panose="02010800040101010101" pitchFamily="2" charset="-122"/>
                <a:ea typeface="华文行楷" panose="02010800040101010101" pitchFamily="2" charset="-122"/>
              </a:rPr>
              <a:t>　　　会爱孩子吗？</a:t>
            </a:r>
            <a:r>
              <a:rPr lang="en-US" altLang="zh-CN" sz="2400">
                <a:solidFill>
                  <a:srgbClr val="FF0000"/>
                </a:solidFill>
                <a:effectLst>
                  <a:outerShdw blurRad="38100" dist="38100" dir="2700000">
                    <a:srgbClr val="000000"/>
                  </a:outerShdw>
                </a:effectLst>
                <a:latin typeface="Times New Roman" panose="02020603050405020304" pitchFamily="18" charset="0"/>
                <a:ea typeface="华文行楷" panose="02010800040101010101" pitchFamily="2" charset="-122"/>
              </a:rPr>
              <a:t>……</a:t>
            </a:r>
            <a:r>
              <a:rPr lang="en-US" altLang="zh-CN" sz="2400">
                <a:solidFill>
                  <a:srgbClr val="FF0000"/>
                </a:solidFill>
                <a:effectLst>
                  <a:outerShdw blurRad="38100" dist="38100" dir="2700000">
                    <a:srgbClr val="000000"/>
                  </a:outerShdw>
                </a:effectLst>
                <a:latin typeface="华文行楷" panose="02010800040101010101" pitchFamily="2" charset="-122"/>
                <a:ea typeface="华文行楷" panose="02010800040101010101" pitchFamily="2" charset="-122"/>
              </a:rPr>
              <a:t> </a:t>
            </a: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6626" name="标题 26625"/>
          <p:cNvSpPr>
            <a:spLocks noGrp="1"/>
          </p:cNvSpPr>
          <p:nvPr>
            <p:ph type="title"/>
          </p:nvPr>
        </p:nvSpPr>
        <p:spPr/>
        <p:txBody>
          <a:bodyPr anchor="ctr" anchorCtr="0"/>
          <a:lstStyle/>
          <a:p>
            <a:r>
              <a:rPr lang="zh-CN" altLang="en-US" sz="4000">
                <a:ea typeface="华文行楷" panose="02010800040101010101" pitchFamily="2" charset="-122"/>
              </a:rPr>
              <a:t>教育的困惑</a:t>
            </a:r>
            <a:br>
              <a:rPr lang="zh-CN" altLang="en-US" sz="4000">
                <a:ea typeface="华文行楷" panose="02010800040101010101" pitchFamily="2" charset="-122"/>
              </a:rPr>
            </a:br>
            <a:r>
              <a:rPr lang="en-US" altLang="zh-CN" sz="4000">
                <a:latin typeface="Arial" panose="020b0604020202020204" pitchFamily="34" charset="0"/>
                <a:ea typeface="华文行楷" panose="02010800040101010101" pitchFamily="2" charset="-122"/>
              </a:rPr>
              <a:t>——</a:t>
            </a:r>
            <a:r>
              <a:rPr lang="zh-CN" altLang="en-US" sz="4000">
                <a:ea typeface="华文行楷" panose="02010800040101010101" pitchFamily="2" charset="-122"/>
              </a:rPr>
              <a:t>学生为啥越来越难教</a:t>
            </a:r>
          </a:p>
        </p:txBody>
      </p:sp>
      <p:sp>
        <p:nvSpPr>
          <p:cNvPr id="26627" name="文本占位符 26626"/>
          <p:cNvSpPr>
            <a:spLocks noGrp="1"/>
          </p:cNvSpPr>
          <p:nvPr>
            <p:ph type="body" idx="1"/>
          </p:nvPr>
        </p:nvSpPr>
        <p:spPr>
          <a:xfrm>
            <a:off x="381000" y="1844675"/>
            <a:ext cx="8580438" cy="4608513"/>
          </a:xfrm>
        </p:spPr>
        <p:txBody>
          <a:bodyPr/>
          <a:lstStyle/>
          <a:p>
            <a:r>
              <a:rPr lang="zh-CN" altLang="en-US" sz="3600">
                <a:solidFill>
                  <a:srgbClr val="FF0000"/>
                </a:solidFill>
                <a:ea typeface="华文行楷" panose="02010800040101010101" pitchFamily="2" charset="-122"/>
              </a:rPr>
              <a:t>案例：一位新教师的独白</a:t>
            </a:r>
          </a:p>
          <a:p>
            <a:r>
              <a:rPr lang="zh-CN" altLang="en-US" sz="2800">
                <a:ea typeface="华文行楷" panose="02010800040101010101" pitchFamily="2" charset="-122"/>
              </a:rPr>
              <a:t>当我刚刚从师范毕业走入学校开始执教时，我感到兴奋和自豪，我把自己看成是学生的领路人，他们在我的引导下，喜欢学习，探索和发现。可是事实却让我非常失望！我现在是如此讨厌我的工作；我的学生常常不听我的管教，很多学生厌学，不守纪律，说慌，打架，漏交作业，不求上进，得过且过。学校只要求我们班考出成绩，不关心我们班同学的具体情况。我简直看不出这样一辈子当教师有什么意思。</a:t>
            </a: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7650" name="标题 27649"/>
          <p:cNvSpPr>
            <a:spLocks noGrp="1"/>
          </p:cNvSpPr>
          <p:nvPr>
            <p:ph type="title"/>
          </p:nvPr>
        </p:nvSpPr>
        <p:spPr/>
        <p:txBody>
          <a:bodyPr anchor="ctr" anchorCtr="0"/>
          <a:lstStyle/>
          <a:p>
            <a:pPr algn="l" eaLnBrk="0" hangingPunct="0"/>
            <a:endParaRPr sz="3600">
              <a:solidFill>
                <a:schemeClr val="tx1"/>
              </a:solidFill>
              <a:ea typeface="黑体" panose="02010609060101010101" pitchFamily="2" charset="-122"/>
            </a:endParaRPr>
          </a:p>
        </p:txBody>
      </p:sp>
      <p:sp>
        <p:nvSpPr>
          <p:cNvPr id="27651" name="文本占位符 27650"/>
          <p:cNvSpPr>
            <a:spLocks noGrp="1"/>
          </p:cNvSpPr>
          <p:nvPr>
            <p:ph type="body" idx="1"/>
          </p:nvPr>
        </p:nvSpPr>
        <p:spPr>
          <a:xfrm>
            <a:off x="0" y="188913"/>
            <a:ext cx="8893175" cy="6669087"/>
          </a:xfrm>
        </p:spPr>
        <p:txBody>
          <a:bodyPr/>
          <a:lstStyle/>
          <a:p>
            <a:pPr>
              <a:lnSpc>
                <a:spcPct val="80000"/>
              </a:lnSpc>
            </a:pPr>
            <a:r>
              <a:rPr lang="en-US" altLang="zh-CN" sz="2000" b="1"/>
              <a:t>                                           </a:t>
            </a:r>
            <a:r>
              <a:rPr lang="zh-CN" altLang="en-US">
                <a:solidFill>
                  <a:srgbClr val="FF0000"/>
                </a:solidFill>
                <a:latin typeface="华文行楷" panose="02010800040101010101" pitchFamily="2" charset="-122"/>
                <a:ea typeface="华文行楷" panose="02010800040101010101" pitchFamily="2" charset="-122"/>
              </a:rPr>
              <a:t>三次班会</a:t>
            </a:r>
          </a:p>
          <a:p>
            <a:pPr>
              <a:lnSpc>
                <a:spcPct val="80000"/>
              </a:lnSpc>
            </a:pPr>
            <a:r>
              <a:rPr lang="zh-CN" altLang="en-US" sz="2000">
                <a:latin typeface="华文行楷" panose="02010800040101010101" pitchFamily="2" charset="-122"/>
                <a:ea typeface="华文行楷" panose="02010800040101010101" pitchFamily="2" charset="-122"/>
              </a:rPr>
              <a:t>                                                                           </a:t>
            </a:r>
            <a:r>
              <a:rPr lang="en-US" altLang="zh-CN" sz="2000">
                <a:latin typeface="华文行楷" panose="02010800040101010101" pitchFamily="2" charset="-122"/>
                <a:ea typeface="华文行楷" panose="02010800040101010101" pitchFamily="2" charset="-122"/>
              </a:rPr>
              <a:t>《 </a:t>
            </a:r>
            <a:r>
              <a:rPr lang="zh-CN" altLang="en-US" sz="2000">
                <a:latin typeface="华文行楷" panose="02010800040101010101" pitchFamily="2" charset="-122"/>
                <a:ea typeface="华文行楷" panose="02010800040101010101" pitchFamily="2" charset="-122"/>
              </a:rPr>
              <a:t>读者</a:t>
            </a:r>
            <a:r>
              <a:rPr lang="en-US" altLang="zh-CN" sz="2000">
                <a:latin typeface="华文行楷" panose="02010800040101010101" pitchFamily="2" charset="-122"/>
                <a:ea typeface="华文行楷" panose="02010800040101010101" pitchFamily="2" charset="-122"/>
              </a:rPr>
              <a:t>》2009</a:t>
            </a:r>
            <a:r>
              <a:rPr lang="zh-CN" altLang="en-US" sz="2000">
                <a:latin typeface="华文行楷" panose="02010800040101010101" pitchFamily="2" charset="-122"/>
                <a:ea typeface="华文行楷" panose="02010800040101010101" pitchFamily="2" charset="-122"/>
              </a:rPr>
              <a:t>年第</a:t>
            </a:r>
            <a:r>
              <a:rPr lang="en-US" altLang="zh-CN" sz="2000">
                <a:latin typeface="华文行楷" panose="02010800040101010101" pitchFamily="2" charset="-122"/>
                <a:ea typeface="华文行楷" panose="02010800040101010101" pitchFamily="2" charset="-122"/>
              </a:rPr>
              <a:t>17</a:t>
            </a:r>
            <a:r>
              <a:rPr lang="zh-CN" altLang="en-US" sz="2000">
                <a:latin typeface="华文行楷" panose="02010800040101010101" pitchFamily="2" charset="-122"/>
                <a:ea typeface="华文行楷" panose="02010800040101010101" pitchFamily="2" charset="-122"/>
              </a:rPr>
              <a:t>期</a:t>
            </a:r>
          </a:p>
          <a:p>
            <a:pPr>
              <a:lnSpc>
                <a:spcPct val="80000"/>
              </a:lnSpc>
            </a:pPr>
            <a:r>
              <a:rPr lang="zh-CN" altLang="en-US" sz="2000">
                <a:latin typeface="华文行楷" panose="02010800040101010101" pitchFamily="2" charset="-122"/>
                <a:ea typeface="华文行楷" panose="02010800040101010101" pitchFamily="2" charset="-122"/>
              </a:rPr>
              <a:t>　　                                                                                              王立腾 </a:t>
            </a:r>
          </a:p>
          <a:p>
            <a:pPr>
              <a:lnSpc>
                <a:spcPct val="80000"/>
              </a:lnSpc>
            </a:pPr>
            <a:r>
              <a:rPr lang="zh-CN" altLang="en-US" sz="2000">
                <a:latin typeface="华文行楷" panose="02010800040101010101" pitchFamily="2" charset="-122"/>
                <a:ea typeface="华文行楷" panose="02010800040101010101" pitchFamily="2" charset="-122"/>
              </a:rPr>
              <a:t>　　</a:t>
            </a:r>
            <a:r>
              <a:rPr lang="zh-CN" altLang="en-US" sz="2400">
                <a:latin typeface="华文行楷" panose="02010800040101010101" pitchFamily="2" charset="-122"/>
                <a:ea typeface="华文行楷" panose="02010800040101010101" pitchFamily="2" charset="-122"/>
              </a:rPr>
              <a:t>十二年前。我开了个精彩的主题班会。 </a:t>
            </a:r>
          </a:p>
          <a:p>
            <a:pPr>
              <a:lnSpc>
                <a:spcPct val="80000"/>
              </a:lnSpc>
            </a:pPr>
            <a:r>
              <a:rPr lang="zh-CN" altLang="en-US" sz="2400">
                <a:latin typeface="华文行楷" panose="02010800040101010101" pitchFamily="2" charset="-122"/>
                <a:ea typeface="华文行楷" panose="02010800040101010101" pitchFamily="2" charset="-122"/>
              </a:rPr>
              <a:t>　　“有个孩子到饭店，用父母的血汗钱点了一大桌子菜，可他守着不吃不喝。服务员劝，父母劝，谁劝也不吃！饿着肚子离去。请评议。” </a:t>
            </a:r>
          </a:p>
          <a:p>
            <a:pPr>
              <a:lnSpc>
                <a:spcPct val="80000"/>
              </a:lnSpc>
            </a:pPr>
            <a:r>
              <a:rPr lang="zh-CN" altLang="en-US" sz="2400">
                <a:latin typeface="华文行楷" panose="02010800040101010101" pitchFamily="2" charset="-122"/>
                <a:ea typeface="华文行楷" panose="02010800040101010101" pitchFamily="2" charset="-122"/>
              </a:rPr>
              <a:t>　　“傻瓜</a:t>
            </a:r>
            <a:r>
              <a:rPr lang="en-US" altLang="zh-CN" sz="2400">
                <a:latin typeface="黑体" panose="02010609060101010101" pitchFamily="2" charset="-122"/>
                <a:ea typeface="华文行楷" panose="02010800040101010101" pitchFamily="2" charset="-122"/>
              </a:rPr>
              <a:t>——</a:t>
            </a:r>
            <a:r>
              <a:rPr lang="en-US" altLang="zh-CN" sz="2400">
                <a:latin typeface="华文行楷" panose="02010800040101010101" pitchFamily="2" charset="-122"/>
                <a:ea typeface="华文行楷" panose="02010800040101010101" pitchFamily="2" charset="-122"/>
              </a:rPr>
              <a:t>”</a:t>
            </a:r>
            <a:r>
              <a:rPr lang="zh-CN" altLang="en-US" sz="2400">
                <a:latin typeface="华文行楷" panose="02010800040101010101" pitchFamily="2" charset="-122"/>
                <a:ea typeface="华文行楷" panose="02010800040101010101" pitchFamily="2" charset="-122"/>
              </a:rPr>
              <a:t>学生们哄笑。 </a:t>
            </a:r>
          </a:p>
          <a:p>
            <a:pPr>
              <a:lnSpc>
                <a:spcPct val="80000"/>
              </a:lnSpc>
            </a:pPr>
            <a:r>
              <a:rPr lang="zh-CN" altLang="en-US" sz="2400">
                <a:latin typeface="华文行楷" panose="02010800040101010101" pitchFamily="2" charset="-122"/>
                <a:ea typeface="华文行楷" panose="02010800040101010101" pitchFamily="2" charset="-122"/>
              </a:rPr>
              <a:t>　　我不动声色：“这孩子买了车票，却不上车，跟着跑。” </a:t>
            </a:r>
          </a:p>
          <a:p>
            <a:pPr>
              <a:lnSpc>
                <a:spcPct val="80000"/>
              </a:lnSpc>
            </a:pPr>
            <a:r>
              <a:rPr lang="zh-CN" altLang="en-US" sz="2400">
                <a:latin typeface="华文行楷" panose="02010800040101010101" pitchFamily="2" charset="-122"/>
                <a:ea typeface="华文行楷" panose="02010800040101010101" pitchFamily="2" charset="-122"/>
              </a:rPr>
              <a:t>　　“傻瓜</a:t>
            </a:r>
            <a:r>
              <a:rPr lang="en-US" altLang="zh-CN" sz="2400">
                <a:latin typeface="黑体" panose="02010609060101010101" pitchFamily="2" charset="-122"/>
                <a:ea typeface="华文行楷" panose="02010800040101010101" pitchFamily="2" charset="-122"/>
              </a:rPr>
              <a:t>——</a:t>
            </a:r>
            <a:r>
              <a:rPr lang="en-US" altLang="zh-CN" sz="2400">
                <a:latin typeface="华文行楷" panose="02010800040101010101" pitchFamily="2" charset="-122"/>
                <a:ea typeface="华文行楷" panose="02010800040101010101" pitchFamily="2" charset="-122"/>
              </a:rPr>
              <a:t>”</a:t>
            </a:r>
            <a:r>
              <a:rPr lang="zh-CN" altLang="en-US" sz="2400">
                <a:latin typeface="华文行楷" panose="02010800040101010101" pitchFamily="2" charset="-122"/>
                <a:ea typeface="华文行楷" panose="02010800040101010101" pitchFamily="2" charset="-122"/>
              </a:rPr>
              <a:t>学生们大笑。 </a:t>
            </a:r>
          </a:p>
          <a:p>
            <a:pPr>
              <a:lnSpc>
                <a:spcPct val="80000"/>
              </a:lnSpc>
            </a:pPr>
            <a:r>
              <a:rPr lang="zh-CN" altLang="en-US" sz="2400">
                <a:latin typeface="华文行楷" panose="02010800040101010101" pitchFamily="2" charset="-122"/>
                <a:ea typeface="华文行楷" panose="02010800040101010101" pitchFamily="2" charset="-122"/>
              </a:rPr>
              <a:t>　　我也笑了：“他买了新衣，撕成一条条扔掉。” </a:t>
            </a:r>
          </a:p>
          <a:p>
            <a:pPr>
              <a:lnSpc>
                <a:spcPct val="80000"/>
              </a:lnSpc>
            </a:pPr>
            <a:r>
              <a:rPr lang="zh-CN" altLang="en-US" sz="2400">
                <a:latin typeface="华文行楷" panose="02010800040101010101" pitchFamily="2" charset="-122"/>
                <a:ea typeface="华文行楷" panose="02010800040101010101" pitchFamily="2" charset="-122"/>
              </a:rPr>
              <a:t>　　“傻瓜</a:t>
            </a:r>
            <a:r>
              <a:rPr lang="en-US" altLang="zh-CN" sz="2400">
                <a:latin typeface="黑体" panose="02010609060101010101" pitchFamily="2" charset="-122"/>
                <a:ea typeface="华文行楷" panose="02010800040101010101" pitchFamily="2" charset="-122"/>
              </a:rPr>
              <a:t>——</a:t>
            </a:r>
            <a:r>
              <a:rPr lang="en-US" altLang="zh-CN" sz="2400">
                <a:latin typeface="华文行楷" panose="02010800040101010101" pitchFamily="2" charset="-122"/>
                <a:ea typeface="华文行楷" panose="02010800040101010101" pitchFamily="2" charset="-122"/>
              </a:rPr>
              <a:t>”</a:t>
            </a:r>
            <a:r>
              <a:rPr lang="zh-CN" altLang="en-US" sz="2400">
                <a:latin typeface="华文行楷" panose="02010800040101010101" pitchFamily="2" charset="-122"/>
                <a:ea typeface="华文行楷" panose="02010800040101010101" pitchFamily="2" charset="-122"/>
              </a:rPr>
              <a:t>学生大乐。 </a:t>
            </a:r>
          </a:p>
          <a:p>
            <a:pPr>
              <a:lnSpc>
                <a:spcPct val="80000"/>
              </a:lnSpc>
            </a:pPr>
            <a:r>
              <a:rPr lang="zh-CN" altLang="en-US" sz="2400">
                <a:latin typeface="华文行楷" panose="02010800040101010101" pitchFamily="2" charset="-122"/>
                <a:ea typeface="华文行楷" panose="02010800040101010101" pitchFamily="2" charset="-122"/>
              </a:rPr>
              <a:t>　　一切尽在掌握之中，我做出沉痛状：“有个孩子，将父母辛辛苦苦挣来的钱交了学费，买来书本，却整天胡打乱闹，不好好学习，浪费时间。” </a:t>
            </a:r>
          </a:p>
          <a:p>
            <a:pPr>
              <a:lnSpc>
                <a:spcPct val="80000"/>
              </a:lnSpc>
            </a:pPr>
            <a:r>
              <a:rPr lang="zh-CN" altLang="en-US" sz="2400">
                <a:latin typeface="华文行楷" panose="02010800040101010101" pitchFamily="2" charset="-122"/>
                <a:ea typeface="华文行楷" panose="02010800040101010101" pitchFamily="2" charset="-122"/>
              </a:rPr>
              <a:t>　　“傻</a:t>
            </a:r>
            <a:r>
              <a:rPr lang="en-US" altLang="zh-CN" sz="2400">
                <a:latin typeface="黑体" panose="02010609060101010101" pitchFamily="2" charset="-122"/>
                <a:ea typeface="华文行楷" panose="02010800040101010101" pitchFamily="2" charset="-122"/>
              </a:rPr>
              <a:t>——</a:t>
            </a:r>
            <a:r>
              <a:rPr lang="zh-CN" altLang="en-US" sz="2400">
                <a:latin typeface="华文行楷" panose="02010800040101010101" pitchFamily="2" charset="-122"/>
                <a:ea typeface="华文行楷" panose="02010800040101010101" pitchFamily="2" charset="-122"/>
              </a:rPr>
              <a:t>瓜！”同学们回答得很沉重。 </a:t>
            </a:r>
          </a:p>
          <a:p>
            <a:pPr>
              <a:lnSpc>
                <a:spcPct val="80000"/>
              </a:lnSpc>
            </a:pPr>
            <a:r>
              <a:rPr lang="zh-CN" altLang="en-US" sz="2400">
                <a:latin typeface="华文行楷" panose="02010800040101010101" pitchFamily="2" charset="-122"/>
                <a:ea typeface="华文行楷" panose="02010800040101010101" pitchFamily="2" charset="-122"/>
              </a:rPr>
              <a:t>　　我脸上“苦大仇深”，心里却乐开了花。</a:t>
            </a:r>
            <a:r>
              <a:rPr lang="zh-CN" altLang="en-US" sz="2000">
                <a:latin typeface="华文行楷" panose="02010800040101010101" pitchFamily="2" charset="-122"/>
                <a:ea typeface="华文行楷" panose="02010800040101010101" pitchFamily="2" charset="-122"/>
              </a:rPr>
              <a:t> </a:t>
            </a:r>
          </a:p>
          <a:p>
            <a:pPr>
              <a:lnSpc>
                <a:spcPct val="80000"/>
              </a:lnSpc>
            </a:pPr>
            <a:r>
              <a:rPr lang="zh-CN" altLang="en-US" sz="2000">
                <a:latin typeface="华文行楷" panose="02010800040101010101" pitchFamily="2" charset="-122"/>
                <a:ea typeface="华文行楷" panose="02010800040101010101" pitchFamily="2" charset="-122"/>
              </a:rPr>
              <a:t>　　　　 </a:t>
            </a:r>
          </a:p>
          <a:p>
            <a:pPr>
              <a:lnSpc>
                <a:spcPct val="80000"/>
              </a:lnSpc>
            </a:pPr>
            <a:r>
              <a:rPr lang="zh-CN" altLang="en-US" sz="2000"/>
              <a:t>　　</a:t>
            </a:r>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8674" name="标题 28673"/>
          <p:cNvSpPr>
            <a:spLocks noGrp="1"/>
          </p:cNvSpPr>
          <p:nvPr>
            <p:ph type="title"/>
          </p:nvPr>
        </p:nvSpPr>
        <p:spPr/>
        <p:txBody>
          <a:bodyPr anchor="ctr" anchorCtr="0"/>
          <a:lstStyle/>
          <a:p>
            <a:pPr algn="l"/>
            <a:endParaRPr sz="4000">
              <a:solidFill>
                <a:schemeClr val="tx1"/>
              </a:solidFill>
              <a:ea typeface="黑体" panose="02010609060101010101" pitchFamily="2" charset="-122"/>
            </a:endParaRPr>
          </a:p>
        </p:txBody>
      </p:sp>
      <p:sp>
        <p:nvSpPr>
          <p:cNvPr id="28675" name="文本占位符 28674"/>
          <p:cNvSpPr>
            <a:spLocks noGrp="1"/>
          </p:cNvSpPr>
          <p:nvPr>
            <p:ph type="body" idx="1"/>
          </p:nvPr>
        </p:nvSpPr>
        <p:spPr>
          <a:xfrm>
            <a:off x="0" y="692150"/>
            <a:ext cx="8891588" cy="5761038"/>
          </a:xfrm>
        </p:spPr>
        <p:txBody>
          <a:bodyPr vert="horz" wrap="square" lIns="91440" tIns="45720" rIns="91440" bIns="45720" anchor="t" anchorCtr="0"/>
          <a:lstStyle/>
          <a:p>
            <a:pPr>
              <a:lnSpc>
                <a:spcPct val="90000"/>
              </a:lnSpc>
            </a:pPr>
            <a:r>
              <a:rPr lang="en-US" altLang="zh-CN" sz="2400"/>
              <a:t>       </a:t>
            </a:r>
            <a:r>
              <a:rPr lang="zh-CN" altLang="en-US" sz="2400">
                <a:latin typeface="华文行楷" panose="02010800040101010101" pitchFamily="2" charset="-122"/>
                <a:ea typeface="华文行楷" panose="02010800040101010101" pitchFamily="2" charset="-122"/>
              </a:rPr>
              <a:t>六年前。我踌躇满志地将这个主题班会搬进了三年级四班。 </a:t>
            </a:r>
          </a:p>
          <a:p>
            <a:pPr>
              <a:lnSpc>
                <a:spcPct val="90000"/>
              </a:lnSpc>
            </a:pPr>
            <a:r>
              <a:rPr lang="zh-CN" altLang="en-US" sz="2400">
                <a:latin typeface="华文行楷" panose="02010800040101010101" pitchFamily="2" charset="-122"/>
                <a:ea typeface="华文行楷" panose="02010800040101010101" pitchFamily="2" charset="-122"/>
              </a:rPr>
              <a:t>　 “有个孩子点了一桌子菜，可守着不吃不喝，饿着肚子离开。请评议。” </a:t>
            </a:r>
          </a:p>
          <a:p>
            <a:pPr>
              <a:lnSpc>
                <a:spcPct val="90000"/>
              </a:lnSpc>
            </a:pPr>
            <a:r>
              <a:rPr lang="zh-CN" altLang="en-US" sz="2400">
                <a:latin typeface="华文行楷" panose="02010800040101010101" pitchFamily="2" charset="-122"/>
                <a:ea typeface="华文行楷" panose="02010800040101010101" pitchFamily="2" charset="-122"/>
              </a:rPr>
              <a:t>　　“减肥呗</a:t>
            </a:r>
            <a:r>
              <a:rPr lang="en-US" altLang="zh-CN" sz="2400">
                <a:latin typeface="黑体" panose="02010609060101010101" pitchFamily="2" charset="-122"/>
                <a:ea typeface="华文行楷" panose="02010800040101010101" pitchFamily="2" charset="-122"/>
              </a:rPr>
              <a:t>——</a:t>
            </a:r>
            <a:r>
              <a:rPr lang="en-US" altLang="zh-CN" sz="2400">
                <a:latin typeface="华文行楷" panose="02010800040101010101" pitchFamily="2" charset="-122"/>
                <a:ea typeface="华文行楷" panose="02010800040101010101" pitchFamily="2" charset="-122"/>
              </a:rPr>
              <a:t>”</a:t>
            </a:r>
            <a:r>
              <a:rPr lang="zh-CN" altLang="en-US" sz="2400">
                <a:latin typeface="华文行楷" panose="02010800040101010101" pitchFamily="2" charset="-122"/>
                <a:ea typeface="华文行楷" panose="02010800040101010101" pitchFamily="2" charset="-122"/>
              </a:rPr>
              <a:t>学生们不感兴趣。 </a:t>
            </a:r>
          </a:p>
          <a:p>
            <a:pPr>
              <a:lnSpc>
                <a:spcPct val="90000"/>
              </a:lnSpc>
            </a:pPr>
            <a:r>
              <a:rPr lang="zh-CN" altLang="en-US" sz="2400">
                <a:latin typeface="华文行楷" panose="02010800040101010101" pitchFamily="2" charset="-122"/>
                <a:ea typeface="华文行楷" panose="02010800040101010101" pitchFamily="2" charset="-122"/>
              </a:rPr>
              <a:t>　　我扶扶眼镜：“他买了车票，却不上车，跟着跑。” </a:t>
            </a:r>
          </a:p>
          <a:p>
            <a:pPr>
              <a:lnSpc>
                <a:spcPct val="90000"/>
              </a:lnSpc>
            </a:pPr>
            <a:r>
              <a:rPr lang="zh-CN" altLang="en-US" sz="2400">
                <a:latin typeface="华文行楷" panose="02010800040101010101" pitchFamily="2" charset="-122"/>
                <a:ea typeface="华文行楷" panose="02010800040101010101" pitchFamily="2" charset="-122"/>
              </a:rPr>
              <a:t>　　“锻炼呗</a:t>
            </a:r>
            <a:r>
              <a:rPr lang="en-US" altLang="zh-CN" sz="2400">
                <a:latin typeface="黑体" panose="02010609060101010101" pitchFamily="2" charset="-122"/>
                <a:ea typeface="华文行楷" panose="02010800040101010101" pitchFamily="2" charset="-122"/>
              </a:rPr>
              <a:t>——</a:t>
            </a:r>
            <a:r>
              <a:rPr lang="en-US" altLang="zh-CN" sz="2400">
                <a:latin typeface="华文行楷" panose="02010800040101010101" pitchFamily="2" charset="-122"/>
                <a:ea typeface="华文行楷" panose="02010800040101010101" pitchFamily="2" charset="-122"/>
              </a:rPr>
              <a:t>”</a:t>
            </a:r>
            <a:r>
              <a:rPr lang="zh-CN" altLang="en-US" sz="2400">
                <a:latin typeface="华文行楷" panose="02010800040101010101" pitchFamily="2" charset="-122"/>
                <a:ea typeface="华文行楷" panose="02010800040101010101" pitchFamily="2" charset="-122"/>
              </a:rPr>
              <a:t>懒洋洋地回答。 </a:t>
            </a:r>
          </a:p>
          <a:p>
            <a:pPr>
              <a:lnSpc>
                <a:spcPct val="90000"/>
              </a:lnSpc>
            </a:pPr>
            <a:r>
              <a:rPr lang="zh-CN" altLang="en-US" sz="2400">
                <a:latin typeface="华文行楷" panose="02010800040101010101" pitchFamily="2" charset="-122"/>
                <a:ea typeface="华文行楷" panose="02010800040101010101" pitchFamily="2" charset="-122"/>
              </a:rPr>
              <a:t>　　我勉强笑笑：“买了新装，撕成一条条扔掉。” </a:t>
            </a:r>
          </a:p>
          <a:p>
            <a:pPr>
              <a:lnSpc>
                <a:spcPct val="90000"/>
              </a:lnSpc>
            </a:pPr>
            <a:r>
              <a:rPr lang="zh-CN" altLang="en-US" sz="2400">
                <a:latin typeface="华文行楷" panose="02010800040101010101" pitchFamily="2" charset="-122"/>
                <a:ea typeface="华文行楷" panose="02010800040101010101" pitchFamily="2" charset="-122"/>
              </a:rPr>
              <a:t>　　“烦呗</a:t>
            </a:r>
            <a:r>
              <a:rPr lang="en-US" altLang="zh-CN" sz="2400">
                <a:latin typeface="黑体" panose="02010609060101010101" pitchFamily="2" charset="-122"/>
                <a:ea typeface="华文行楷" panose="02010800040101010101" pitchFamily="2" charset="-122"/>
              </a:rPr>
              <a:t>——</a:t>
            </a:r>
            <a:r>
              <a:rPr lang="en-US" altLang="zh-CN" sz="2400">
                <a:latin typeface="华文行楷" panose="02010800040101010101" pitchFamily="2" charset="-122"/>
                <a:ea typeface="华文行楷" panose="02010800040101010101" pitchFamily="2" charset="-122"/>
              </a:rPr>
              <a:t>”</a:t>
            </a:r>
            <a:r>
              <a:rPr lang="zh-CN" altLang="en-US" sz="2400">
                <a:latin typeface="华文行楷" panose="02010800040101010101" pitchFamily="2" charset="-122"/>
                <a:ea typeface="华文行楷" panose="02010800040101010101" pitchFamily="2" charset="-122"/>
              </a:rPr>
              <a:t>有气无力地回答。 </a:t>
            </a:r>
          </a:p>
          <a:p>
            <a:pPr>
              <a:lnSpc>
                <a:spcPct val="90000"/>
              </a:lnSpc>
            </a:pPr>
            <a:r>
              <a:rPr lang="zh-CN" altLang="en-US" sz="2400">
                <a:latin typeface="华文行楷" panose="02010800040101010101" pitchFamily="2" charset="-122"/>
                <a:ea typeface="华文行楷" panose="02010800040101010101" pitchFamily="2" charset="-122"/>
              </a:rPr>
              <a:t>　　我不再迂回，直奔主题：“交了学费，买来书本，不好好学习，整天胡打乱闹。请评议。” </a:t>
            </a:r>
          </a:p>
          <a:p>
            <a:pPr>
              <a:lnSpc>
                <a:spcPct val="90000"/>
              </a:lnSpc>
            </a:pPr>
            <a:r>
              <a:rPr lang="zh-CN" altLang="en-US" sz="2400">
                <a:latin typeface="华文行楷" panose="02010800040101010101" pitchFamily="2" charset="-122"/>
                <a:ea typeface="华文行楷" panose="02010800040101010101" pitchFamily="2" charset="-122"/>
              </a:rPr>
              <a:t>　　“￥＾＆＊”似是而非的回答。 </a:t>
            </a:r>
          </a:p>
          <a:p>
            <a:pPr>
              <a:lnSpc>
                <a:spcPct val="90000"/>
              </a:lnSpc>
            </a:pPr>
            <a:r>
              <a:rPr lang="zh-CN" altLang="en-US" sz="2400">
                <a:latin typeface="华文行楷" panose="02010800040101010101" pitchFamily="2" charset="-122"/>
                <a:ea typeface="华文行楷" panose="02010800040101010101" pitchFamily="2" charset="-122"/>
              </a:rPr>
              <a:t>　　“什么意思？”我指名经常不交作业的张朋作答。 </a:t>
            </a:r>
          </a:p>
          <a:p>
            <a:pPr>
              <a:lnSpc>
                <a:spcPct val="90000"/>
              </a:lnSpc>
            </a:pPr>
            <a:r>
              <a:rPr lang="zh-CN" altLang="en-US" sz="2400">
                <a:latin typeface="华文行楷" panose="02010800040101010101" pitchFamily="2" charset="-122"/>
                <a:ea typeface="华文行楷" panose="02010800040101010101" pitchFamily="2" charset="-122"/>
              </a:rPr>
              <a:t>　　“可能想当大款，或歌手，嘿嘿。”张朋挠着头皮</a:t>
            </a:r>
            <a:r>
              <a:rPr lang="en-US" altLang="zh-CN" sz="2400">
                <a:latin typeface="黑体" panose="02010609060101010101" pitchFamily="2" charset="-122"/>
                <a:ea typeface="华文行楷" panose="02010800040101010101" pitchFamily="2" charset="-122"/>
              </a:rPr>
              <a:t>……</a:t>
            </a:r>
            <a:r>
              <a:rPr lang="en-US" altLang="zh-CN" sz="2400">
                <a:latin typeface="华文行楷" panose="02010800040101010101" pitchFamily="2" charset="-122"/>
                <a:ea typeface="华文行楷" panose="02010800040101010101" pitchFamily="2" charset="-122"/>
              </a:rPr>
              <a:t> </a:t>
            </a:r>
          </a:p>
          <a:p>
            <a:pPr>
              <a:lnSpc>
                <a:spcPct val="90000"/>
              </a:lnSpc>
            </a:pPr>
            <a:endParaRPr lang="en-US" altLang="zh-CN" sz="2400" b="1">
              <a:latin typeface="华文行楷" panose="02010800040101010101" pitchFamily="2" charset="-122"/>
              <a:ea typeface="华文行楷" panose="02010800040101010101" pitchFamily="2" charset="-122"/>
            </a:endParaRP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9698" name="标题 29697"/>
          <p:cNvSpPr>
            <a:spLocks noGrp="1"/>
          </p:cNvSpPr>
          <p:nvPr>
            <p:ph type="title"/>
          </p:nvPr>
        </p:nvSpPr>
        <p:spPr/>
        <p:txBody>
          <a:bodyPr anchor="ctr" anchorCtr="0"/>
          <a:lstStyle/>
          <a:p>
            <a:pPr algn="l"/>
            <a:endParaRPr sz="4000">
              <a:solidFill>
                <a:schemeClr val="tx1"/>
              </a:solidFill>
              <a:ea typeface="黑体" panose="02010609060101010101" pitchFamily="2" charset="-122"/>
            </a:endParaRPr>
          </a:p>
        </p:txBody>
      </p:sp>
      <p:sp>
        <p:nvSpPr>
          <p:cNvPr id="29699" name="文本占位符 29698"/>
          <p:cNvSpPr>
            <a:spLocks noGrp="1"/>
          </p:cNvSpPr>
          <p:nvPr>
            <p:ph type="body" idx="1"/>
          </p:nvPr>
        </p:nvSpPr>
        <p:spPr>
          <a:xfrm>
            <a:off x="250825" y="333375"/>
            <a:ext cx="8642350" cy="5976938"/>
          </a:xfrm>
        </p:spPr>
        <p:txBody>
          <a:bodyPr/>
          <a:lstStyle/>
          <a:p>
            <a:r>
              <a:rPr lang="en-US" altLang="zh-CN" sz="2800">
                <a:latin typeface="黑体" panose="02010609060101010101" pitchFamily="2" charset="-122"/>
                <a:ea typeface="黑体" panose="02010609060101010101" pitchFamily="2" charset="-122"/>
              </a:rPr>
              <a:t>    </a:t>
            </a:r>
            <a:r>
              <a:rPr lang="zh-CN" altLang="en-US" sz="2400">
                <a:latin typeface="华文行楷" panose="02010800040101010101" pitchFamily="2" charset="-122"/>
                <a:ea typeface="华文行楷" panose="02010800040101010101" pitchFamily="2" charset="-122"/>
              </a:rPr>
              <a:t>今天，我怀着异样的心情，在三年级六班开了这个班会。 </a:t>
            </a:r>
          </a:p>
          <a:p>
            <a:r>
              <a:rPr lang="zh-CN" altLang="en-US" sz="2400">
                <a:latin typeface="华文行楷" panose="02010800040101010101" pitchFamily="2" charset="-122"/>
                <a:ea typeface="华文行楷" panose="02010800040101010101" pitchFamily="2" charset="-122"/>
              </a:rPr>
              <a:t>　　“有个孩子点了一桌子菜，可守着不吃不喝，饿着肚子离开。请评议。” </a:t>
            </a:r>
          </a:p>
          <a:p>
            <a:r>
              <a:rPr lang="zh-CN" altLang="en-US" sz="2400">
                <a:latin typeface="华文行楷" panose="02010800040101010101" pitchFamily="2" charset="-122"/>
                <a:ea typeface="华文行楷" panose="02010800040101010101" pitchFamily="2" charset="-122"/>
              </a:rPr>
              <a:t>　　“派儿</a:t>
            </a:r>
            <a:r>
              <a:rPr lang="en-US" altLang="zh-CN" sz="2400">
                <a:latin typeface="黑体" panose="02010609060101010101" pitchFamily="2" charset="-122"/>
                <a:ea typeface="华文行楷" panose="02010800040101010101" pitchFamily="2" charset="-122"/>
              </a:rPr>
              <a:t>——</a:t>
            </a:r>
            <a:r>
              <a:rPr lang="en-US" altLang="zh-CN" sz="2400">
                <a:latin typeface="华文行楷" panose="02010800040101010101" pitchFamily="2" charset="-122"/>
                <a:ea typeface="华文行楷" panose="02010800040101010101" pitchFamily="2" charset="-122"/>
              </a:rPr>
              <a:t>”</a:t>
            </a:r>
            <a:r>
              <a:rPr lang="zh-CN" altLang="en-US" sz="2400">
                <a:latin typeface="华文行楷" panose="02010800040101010101" pitchFamily="2" charset="-122"/>
                <a:ea typeface="华文行楷" panose="02010800040101010101" pitchFamily="2" charset="-122"/>
              </a:rPr>
              <a:t>学生们兴奋起来。 </a:t>
            </a:r>
          </a:p>
          <a:p>
            <a:r>
              <a:rPr lang="zh-CN" altLang="en-US" sz="2400">
                <a:latin typeface="华文行楷" panose="02010800040101010101" pitchFamily="2" charset="-122"/>
                <a:ea typeface="华文行楷" panose="02010800040101010101" pitchFamily="2" charset="-122"/>
              </a:rPr>
              <a:t>　　我扶扶眼镜：“他买了车票，却不上车，跟着跑。” </a:t>
            </a:r>
          </a:p>
          <a:p>
            <a:r>
              <a:rPr lang="zh-CN" altLang="en-US" sz="2400">
                <a:latin typeface="华文行楷" panose="02010800040101010101" pitchFamily="2" charset="-122"/>
                <a:ea typeface="华文行楷" panose="02010800040101010101" pitchFamily="2" charset="-122"/>
              </a:rPr>
              <a:t>　　“帅呆</a:t>
            </a:r>
            <a:r>
              <a:rPr lang="en-US" altLang="zh-CN" sz="2400">
                <a:latin typeface="黑体" panose="02010609060101010101" pitchFamily="2" charset="-122"/>
                <a:ea typeface="华文行楷" panose="02010800040101010101" pitchFamily="2" charset="-122"/>
              </a:rPr>
              <a:t>——</a:t>
            </a:r>
            <a:r>
              <a:rPr lang="en-US" altLang="zh-CN" sz="2400">
                <a:latin typeface="华文行楷" panose="02010800040101010101" pitchFamily="2" charset="-122"/>
                <a:ea typeface="华文行楷" panose="02010800040101010101" pitchFamily="2" charset="-122"/>
              </a:rPr>
              <a:t>”</a:t>
            </a:r>
            <a:r>
              <a:rPr lang="zh-CN" altLang="en-US" sz="2400">
                <a:latin typeface="华文行楷" panose="02010800040101010101" pitchFamily="2" charset="-122"/>
                <a:ea typeface="华文行楷" panose="02010800040101010101" pitchFamily="2" charset="-122"/>
              </a:rPr>
              <a:t>学生们手舞足蹈。 </a:t>
            </a:r>
          </a:p>
          <a:p>
            <a:r>
              <a:rPr lang="zh-CN" altLang="en-US" sz="2400">
                <a:latin typeface="华文行楷" panose="02010800040101010101" pitchFamily="2" charset="-122"/>
                <a:ea typeface="华文行楷" panose="02010800040101010101" pitchFamily="2" charset="-122"/>
              </a:rPr>
              <a:t>　　“买了名牌服装，撕成一条条扔掉。” </a:t>
            </a:r>
          </a:p>
          <a:p>
            <a:r>
              <a:rPr lang="zh-CN" altLang="en-US" sz="2400">
                <a:latin typeface="华文行楷" panose="02010800040101010101" pitchFamily="2" charset="-122"/>
                <a:ea typeface="华文行楷" panose="02010800040101010101" pitchFamily="2" charset="-122"/>
              </a:rPr>
              <a:t>　　“哇噻</a:t>
            </a:r>
            <a:r>
              <a:rPr lang="en-US" altLang="zh-CN" sz="2400">
                <a:latin typeface="黑体" panose="02010609060101010101" pitchFamily="2" charset="-122"/>
                <a:ea typeface="华文行楷" panose="02010800040101010101" pitchFamily="2" charset="-122"/>
              </a:rPr>
              <a:t>——</a:t>
            </a:r>
            <a:r>
              <a:rPr lang="zh-CN" altLang="en-US" sz="2400">
                <a:latin typeface="华文行楷" panose="02010800040101010101" pitchFamily="2" charset="-122"/>
                <a:ea typeface="华文行楷" panose="02010800040101010101" pitchFamily="2" charset="-122"/>
              </a:rPr>
              <a:t>酷毙啦！”学生拍桌子擂凳子。 </a:t>
            </a:r>
          </a:p>
          <a:p>
            <a:r>
              <a:rPr lang="zh-CN" altLang="en-US" sz="2400">
                <a:latin typeface="华文行楷" panose="02010800040101010101" pitchFamily="2" charset="-122"/>
                <a:ea typeface="华文行楷" panose="02010800040101010101" pitchFamily="2" charset="-122"/>
              </a:rPr>
              <a:t>　　我晕。干脆直接点题：“交了学费，买来书本，不好好学习，整天胡打乱闹</a:t>
            </a:r>
            <a:r>
              <a:rPr lang="en-US" altLang="zh-CN" sz="2400">
                <a:latin typeface="黑体" panose="02010609060101010101" pitchFamily="2" charset="-122"/>
                <a:ea typeface="华文行楷" panose="02010800040101010101" pitchFamily="2" charset="-122"/>
              </a:rPr>
              <a:t>……</a:t>
            </a:r>
            <a:r>
              <a:rPr lang="en-US" altLang="zh-CN" sz="2400">
                <a:latin typeface="华文行楷" panose="02010800040101010101" pitchFamily="2" charset="-122"/>
                <a:ea typeface="华文行楷" panose="02010800040101010101" pitchFamily="2" charset="-122"/>
              </a:rPr>
              <a:t>” </a:t>
            </a:r>
          </a:p>
          <a:p>
            <a:r>
              <a:rPr lang="zh-CN" altLang="en-US" sz="2400">
                <a:latin typeface="华文行楷" panose="02010800040101010101" pitchFamily="2" charset="-122"/>
                <a:ea typeface="华文行楷" panose="02010800040101010101" pitchFamily="2" charset="-122"/>
              </a:rPr>
              <a:t>　　“耶</a:t>
            </a:r>
            <a:r>
              <a:rPr lang="en-US" altLang="zh-CN" sz="2400">
                <a:latin typeface="黑体" panose="02010609060101010101" pitchFamily="2" charset="-122"/>
                <a:ea typeface="华文行楷" panose="02010800040101010101" pitchFamily="2" charset="-122"/>
              </a:rPr>
              <a:t>——</a:t>
            </a:r>
            <a:r>
              <a:rPr lang="zh-CN" altLang="en-US" sz="2400">
                <a:latin typeface="华文行楷" panose="02010800040101010101" pitchFamily="2" charset="-122"/>
                <a:ea typeface="华文行楷" panose="02010800040101010101" pitchFamily="2" charset="-122"/>
              </a:rPr>
              <a:t>新新人类！”异口同声的回答。 </a:t>
            </a:r>
          </a:p>
          <a:p>
            <a:r>
              <a:rPr lang="zh-CN" altLang="en-US" sz="2400">
                <a:latin typeface="华文行楷" panose="02010800040101010101" pitchFamily="2" charset="-122"/>
                <a:ea typeface="华文行楷" panose="02010800040101010101" pitchFamily="2" charset="-122"/>
              </a:rPr>
              <a:t>　　我的眼镜跌了下来。</a:t>
            </a:r>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0722" name="矩形 30721"/>
          <p:cNvSpPr/>
          <p:nvPr/>
        </p:nvSpPr>
        <p:spPr>
          <a:xfrm>
            <a:off x="323850" y="519113"/>
            <a:ext cx="7804150" cy="701675"/>
          </a:xfrm>
          <a:prstGeom prst="rect">
            <a:avLst/>
          </a:prstGeom>
          <a:noFill/>
          <a:ln w="9525">
            <a:noFill/>
          </a:ln>
        </p:spPr>
        <p:txBody>
          <a:bodyPr wrap="none" anchor="ctr" anchorCtr="0">
            <a:spAutoFit/>
          </a:bodyPr>
          <a:lstStyle/>
          <a:p>
            <a:r>
              <a:rPr lang="zh-CN" altLang="en-US" sz="4000">
                <a:solidFill>
                  <a:srgbClr val="FF0000"/>
                </a:solidFill>
                <a:latin typeface="Garamond" panose="02020404030301010803" pitchFamily="18" charset="0"/>
                <a:ea typeface="华文行楷" panose="02010800040101010101" pitchFamily="2" charset="-122"/>
              </a:rPr>
              <a:t>新课程与班主任工作遭遇到的困惑</a:t>
            </a:r>
          </a:p>
        </p:txBody>
      </p:sp>
      <p:sp>
        <p:nvSpPr>
          <p:cNvPr id="30723" name="文本框 30722"/>
          <p:cNvSpPr txBox="1"/>
          <p:nvPr/>
        </p:nvSpPr>
        <p:spPr>
          <a:xfrm>
            <a:off x="685800" y="1447800"/>
            <a:ext cx="7848600" cy="1554163"/>
          </a:xfrm>
          <a:prstGeom prst="rect">
            <a:avLst/>
          </a:prstGeom>
          <a:noFill/>
          <a:ln w="9525">
            <a:noFill/>
          </a:ln>
        </p:spPr>
        <p:txBody>
          <a:bodyPr>
            <a:spAutoFit/>
          </a:bodyPr>
          <a:lstStyle/>
          <a:p>
            <a:pPr>
              <a:spcBef>
                <a:spcPct val="50000"/>
              </a:spcBef>
            </a:pPr>
            <a:r>
              <a:rPr lang="en-US" altLang="zh-CN" sz="3200" b="1">
                <a:latin typeface="Garamond" panose="02020404030301010803" pitchFamily="18" charset="0"/>
              </a:rPr>
              <a:t>        </a:t>
            </a:r>
            <a:r>
              <a:rPr lang="zh-CN" altLang="en-US" sz="3200">
                <a:latin typeface="Garamond" panose="02020404030301010803" pitchFamily="18" charset="0"/>
                <a:ea typeface="华文行楷" panose="02010800040101010101" pitchFamily="2" charset="-122"/>
              </a:rPr>
              <a:t>困惑之一，新课程要关注每一个学生的发展，班主任要面对四五十个不同的学生，如何满足他们不同的发展需要。</a:t>
            </a:r>
          </a:p>
        </p:txBody>
      </p:sp>
      <p:sp>
        <p:nvSpPr>
          <p:cNvPr id="30724" name="文本框 30723"/>
          <p:cNvSpPr txBox="1"/>
          <p:nvPr/>
        </p:nvSpPr>
        <p:spPr>
          <a:xfrm>
            <a:off x="827088" y="3352800"/>
            <a:ext cx="7632700" cy="2041525"/>
          </a:xfrm>
          <a:prstGeom prst="rect">
            <a:avLst/>
          </a:prstGeom>
          <a:noFill/>
          <a:ln w="9525">
            <a:noFill/>
          </a:ln>
        </p:spPr>
        <p:txBody>
          <a:bodyPr>
            <a:spAutoFit/>
          </a:bodyPr>
          <a:lstStyle/>
          <a:p>
            <a:pPr>
              <a:spcBef>
                <a:spcPct val="50000"/>
              </a:spcBef>
            </a:pPr>
            <a:r>
              <a:rPr lang="en-US" altLang="zh-CN" sz="3200" b="1">
                <a:latin typeface="Garamond" panose="02020404030301010803" pitchFamily="18" charset="0"/>
              </a:rPr>
              <a:t>        </a:t>
            </a:r>
            <a:r>
              <a:rPr lang="zh-CN" altLang="en-US" sz="3200">
                <a:latin typeface="Garamond" panose="02020404030301010803" pitchFamily="18" charset="0"/>
                <a:ea typeface="华文行楷" panose="02010800040101010101" pitchFamily="2" charset="-122"/>
              </a:rPr>
              <a:t>困惑之二，现在的学生多是独生子女，心理脆弱，自我中心，行为习惯差，思想另类，心理问题多，传统教育方法不管用，缺乏新的有效的教育方式、方法。</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0724"/>
                                        </p:tgtEl>
                                        <p:attrNameLst>
                                          <p:attrName>style.visibility</p:attrName>
                                        </p:attrNameLst>
                                      </p:cBhvr>
                                      <p:to>
                                        <p:strVal val="visible"/>
                                      </p:to>
                                    </p:set>
                                    <p:anim calcmode="lin" valueType="num">
                                      <p:cBhvr additive="base">
                                        <p:cTn id="15" dur="500" fill="hold"/>
                                        <p:tgtEl>
                                          <p:spTgt spid="30724"/>
                                        </p:tgtEl>
                                        <p:attrNameLst>
                                          <p:attrName>ppt_x</p:attrName>
                                        </p:attrNameLst>
                                      </p:cBhvr>
                                      <p:tavLst>
                                        <p:tav tm="0">
                                          <p:val>
                                            <p:strVal val="#ppt_x"/>
                                          </p:val>
                                        </p:tav>
                                        <p:tav tm="100000">
                                          <p:val>
                                            <p:strVal val="#ppt_x"/>
                                          </p:val>
                                        </p:tav>
                                      </p:tavLst>
                                    </p:anim>
                                    <p:anim calcmode="lin" valueType="num">
                                      <p:cBhvr additive="base">
                                        <p:cTn id="16" dur="500" fill="hold"/>
                                        <p:tgtEl>
                                          <p:spTgt spid="307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p:bldP spid="30724"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1746" name="文本框 31745"/>
          <p:cNvSpPr txBox="1"/>
          <p:nvPr/>
        </p:nvSpPr>
        <p:spPr>
          <a:xfrm>
            <a:off x="900113" y="620713"/>
            <a:ext cx="7848600" cy="1066800"/>
          </a:xfrm>
          <a:prstGeom prst="rect">
            <a:avLst/>
          </a:prstGeom>
          <a:noFill/>
          <a:ln w="9525">
            <a:noFill/>
          </a:ln>
        </p:spPr>
        <p:txBody>
          <a:bodyPr>
            <a:spAutoFit/>
          </a:bodyPr>
          <a:lstStyle/>
          <a:p>
            <a:pPr>
              <a:spcBef>
                <a:spcPct val="50000"/>
              </a:spcBef>
            </a:pPr>
            <a:r>
              <a:rPr lang="en-US" altLang="zh-CN" sz="3200" b="1">
                <a:solidFill>
                  <a:srgbClr val="FFFF00"/>
                </a:solidFill>
                <a:latin typeface="Garamond" panose="02020404030301010803" pitchFamily="18" charset="0"/>
              </a:rPr>
              <a:t>       </a:t>
            </a:r>
            <a:r>
              <a:rPr lang="zh-CN" altLang="en-US" sz="3200">
                <a:latin typeface="Garamond" panose="02020404030301010803" pitchFamily="18" charset="0"/>
                <a:ea typeface="华文行楷" panose="02010800040101010101" pitchFamily="2" charset="-122"/>
              </a:rPr>
              <a:t>困惑之三，班主任辛辛苦苦教育五天，抵不上家庭和社会教育两天的负面影响？</a:t>
            </a:r>
          </a:p>
        </p:txBody>
      </p:sp>
      <p:sp>
        <p:nvSpPr>
          <p:cNvPr id="31747" name="文本框 31746"/>
          <p:cNvSpPr txBox="1"/>
          <p:nvPr/>
        </p:nvSpPr>
        <p:spPr>
          <a:xfrm>
            <a:off x="900113" y="1844675"/>
            <a:ext cx="7775575" cy="1066800"/>
          </a:xfrm>
          <a:prstGeom prst="rect">
            <a:avLst/>
          </a:prstGeom>
          <a:noFill/>
          <a:ln w="9525">
            <a:noFill/>
          </a:ln>
        </p:spPr>
        <p:txBody>
          <a:bodyPr>
            <a:spAutoFit/>
          </a:bodyPr>
          <a:lstStyle/>
          <a:p>
            <a:pPr>
              <a:spcBef>
                <a:spcPct val="50000"/>
              </a:spcBef>
            </a:pPr>
            <a:r>
              <a:rPr lang="en-US" altLang="zh-CN" sz="3200" b="1">
                <a:solidFill>
                  <a:srgbClr val="FFFF00"/>
                </a:solidFill>
                <a:latin typeface="Garamond" panose="02020404030301010803" pitchFamily="18" charset="0"/>
              </a:rPr>
              <a:t>       </a:t>
            </a:r>
            <a:r>
              <a:rPr lang="zh-CN" altLang="en-US" sz="3200">
                <a:latin typeface="Garamond" panose="02020404030301010803" pitchFamily="18" charset="0"/>
                <a:ea typeface="华文行楷" panose="02010800040101010101" pitchFamily="2" charset="-122"/>
              </a:rPr>
              <a:t>困惑之四，新的教育理念理论听听激动，但往往解决不了自己的实际问题？</a:t>
            </a:r>
          </a:p>
        </p:txBody>
      </p:sp>
      <p:sp>
        <p:nvSpPr>
          <p:cNvPr id="31748" name="文本框 31747"/>
          <p:cNvSpPr txBox="1"/>
          <p:nvPr/>
        </p:nvSpPr>
        <p:spPr>
          <a:xfrm>
            <a:off x="900113" y="3141663"/>
            <a:ext cx="7848600" cy="1554162"/>
          </a:xfrm>
          <a:prstGeom prst="rect">
            <a:avLst/>
          </a:prstGeom>
          <a:noFill/>
          <a:ln w="9525">
            <a:noFill/>
          </a:ln>
        </p:spPr>
        <p:txBody>
          <a:bodyPr>
            <a:spAutoFit/>
          </a:bodyPr>
          <a:lstStyle/>
          <a:p>
            <a:pPr>
              <a:spcBef>
                <a:spcPct val="50000"/>
              </a:spcBef>
            </a:pPr>
            <a:r>
              <a:rPr lang="en-US" altLang="zh-CN" sz="3200" b="1">
                <a:solidFill>
                  <a:srgbClr val="FFFF00"/>
                </a:solidFill>
                <a:latin typeface="Garamond" panose="02020404030301010803" pitchFamily="18" charset="0"/>
              </a:rPr>
              <a:t>       </a:t>
            </a:r>
            <a:r>
              <a:rPr lang="zh-CN" altLang="en-US" sz="3200">
                <a:latin typeface="Garamond" panose="02020404030301010803" pitchFamily="18" charset="0"/>
                <a:ea typeface="华文行楷" panose="02010800040101010101" pitchFamily="2" charset="-122"/>
              </a:rPr>
              <a:t>困惑之五，班主任工作内容多，学业质量压力大，要应付学校规定的各项工作，班主任根本就没有时间关注学生的个性。</a:t>
            </a:r>
          </a:p>
        </p:txBody>
      </p:sp>
      <p:sp>
        <p:nvSpPr>
          <p:cNvPr id="31749" name="文本框 31748"/>
          <p:cNvSpPr txBox="1"/>
          <p:nvPr/>
        </p:nvSpPr>
        <p:spPr>
          <a:xfrm>
            <a:off x="900113" y="4941888"/>
            <a:ext cx="7632700" cy="1554162"/>
          </a:xfrm>
          <a:prstGeom prst="rect">
            <a:avLst/>
          </a:prstGeom>
          <a:noFill/>
          <a:ln w="9525">
            <a:noFill/>
          </a:ln>
        </p:spPr>
        <p:txBody>
          <a:bodyPr>
            <a:spAutoFit/>
          </a:bodyPr>
          <a:lstStyle/>
          <a:p>
            <a:pPr>
              <a:spcBef>
                <a:spcPct val="50000"/>
              </a:spcBef>
            </a:pPr>
            <a:r>
              <a:rPr lang="en-US" altLang="zh-CN" sz="3200" b="1">
                <a:solidFill>
                  <a:srgbClr val="FFFF00"/>
                </a:solidFill>
                <a:latin typeface="Garamond" panose="02020404030301010803" pitchFamily="18" charset="0"/>
              </a:rPr>
              <a:t>       </a:t>
            </a:r>
            <a:r>
              <a:rPr lang="zh-CN" altLang="en-US" sz="3200">
                <a:latin typeface="Garamond" panose="02020404030301010803" pitchFamily="18" charset="0"/>
                <a:ea typeface="华文行楷" panose="02010800040101010101" pitchFamily="2" charset="-122"/>
              </a:rPr>
              <a:t>困惑之六，德育靠说教不管用，搞活动往往走形式、花时间，如何提高班级德育工作的实效性？</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linds(horizontal)">
                                      <p:cBhvr>
                                        <p:cTn id="7" dur="500"/>
                                        <p:tgtEl>
                                          <p:spTgt spid="3174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 calcmode="lin" valueType="num">
                                      <p:cBhvr additive="base">
                                        <p:cTn id="12"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1" presetClass="entr" presetSubtype="0" fill="hold" nodeType="clickEffect">
                                  <p:stCondLst>
                                    <p:cond delay="0"/>
                                  </p:stCondLst>
                                  <p:childTnLst>
                                    <p:set>
                                      <p:cBhvr>
                                        <p:cTn id="17" dur="1" fill="hold">
                                          <p:stCondLst>
                                            <p:cond delay="0"/>
                                          </p:stCondLst>
                                        </p:cTn>
                                        <p:tgtEl>
                                          <p:spTgt spid="31748">
                                            <p:txEl>
                                              <p:pRg st="0" end="0"/>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after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1749"/>
                                        </p:tgtEl>
                                        <p:attrNameLst>
                                          <p:attrName>style.visibility</p:attrName>
                                        </p:attrNameLst>
                                      </p:cBhvr>
                                      <p:to>
                                        <p:strVal val="visible"/>
                                      </p:to>
                                    </p:set>
                                    <p:anim calcmode="lin" valueType="num">
                                      <p:cBhvr additive="base">
                                        <p:cTn id="22" dur="500" fill="hold"/>
                                        <p:tgtEl>
                                          <p:spTgt spid="31749"/>
                                        </p:tgtEl>
                                        <p:attrNameLst>
                                          <p:attrName>ppt_x</p:attrName>
                                        </p:attrNameLst>
                                      </p:cBhvr>
                                      <p:tavLst>
                                        <p:tav tm="0">
                                          <p:val>
                                            <p:strVal val="#ppt_x"/>
                                          </p:val>
                                        </p:tav>
                                        <p:tav tm="100000">
                                          <p:val>
                                            <p:strVal val="#ppt_x"/>
                                          </p:val>
                                        </p:tav>
                                      </p:tavLst>
                                    </p:anim>
                                    <p:anim calcmode="lin" valueType="num">
                                      <p:cBhvr additive="base">
                                        <p:cTn id="23" dur="500" fill="hold"/>
                                        <p:tgtEl>
                                          <p:spTgt spid="317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9" grpId="0"/>
    </p:bldLst>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2770" name="文本框 32769"/>
          <p:cNvSpPr txBox="1"/>
          <p:nvPr/>
        </p:nvSpPr>
        <p:spPr>
          <a:xfrm>
            <a:off x="755650" y="549275"/>
            <a:ext cx="7848600" cy="1554163"/>
          </a:xfrm>
          <a:prstGeom prst="rect">
            <a:avLst/>
          </a:prstGeom>
          <a:noFill/>
          <a:ln w="9525">
            <a:noFill/>
          </a:ln>
        </p:spPr>
        <p:txBody>
          <a:bodyPr>
            <a:spAutoFit/>
          </a:bodyPr>
          <a:lstStyle/>
          <a:p>
            <a:pPr>
              <a:spcBef>
                <a:spcPct val="50000"/>
              </a:spcBef>
            </a:pPr>
            <a:r>
              <a:rPr lang="en-US" altLang="zh-CN" sz="3200" b="1">
                <a:latin typeface="Garamond" panose="02020404030301010803" pitchFamily="18" charset="0"/>
              </a:rPr>
              <a:t>       </a:t>
            </a:r>
            <a:r>
              <a:rPr lang="zh-CN" altLang="en-US" sz="3200">
                <a:latin typeface="Garamond" panose="02020404030301010803" pitchFamily="18" charset="0"/>
                <a:ea typeface="华文行楷" panose="02010800040101010101" pitchFamily="2" charset="-122"/>
              </a:rPr>
              <a:t>困惑之七，教是为了不教，但现在的学生缺乏主动性，如何有效调动学生的主动性和提高学生的自我教育能力？</a:t>
            </a:r>
          </a:p>
        </p:txBody>
      </p:sp>
      <p:sp>
        <p:nvSpPr>
          <p:cNvPr id="32771" name="文本框 32770"/>
          <p:cNvSpPr txBox="1"/>
          <p:nvPr/>
        </p:nvSpPr>
        <p:spPr>
          <a:xfrm>
            <a:off x="755650" y="2205038"/>
            <a:ext cx="7920038" cy="1554162"/>
          </a:xfrm>
          <a:prstGeom prst="rect">
            <a:avLst/>
          </a:prstGeom>
          <a:noFill/>
          <a:ln w="9525">
            <a:noFill/>
          </a:ln>
        </p:spPr>
        <p:txBody>
          <a:bodyPr>
            <a:spAutoFit/>
          </a:bodyPr>
          <a:lstStyle/>
          <a:p>
            <a:pPr>
              <a:spcBef>
                <a:spcPct val="50000"/>
              </a:spcBef>
            </a:pPr>
            <a:r>
              <a:rPr lang="en-US" altLang="zh-CN" sz="3200" b="1">
                <a:solidFill>
                  <a:srgbClr val="FFFF00"/>
                </a:solidFill>
                <a:latin typeface="Garamond" panose="02020404030301010803" pitchFamily="18" charset="0"/>
              </a:rPr>
              <a:t>       </a:t>
            </a:r>
            <a:r>
              <a:rPr lang="zh-CN" altLang="en-US" sz="3200">
                <a:latin typeface="Garamond" panose="02020404030301010803" pitchFamily="18" charset="0"/>
                <a:ea typeface="华文行楷" panose="02010800040101010101" pitchFamily="2" charset="-122"/>
              </a:rPr>
              <a:t>困惑之八，现有学校对班级工作的评价机制，往往与新课程理念不一致，迫使班主任应对上面的评价，难以创新？</a:t>
            </a:r>
          </a:p>
        </p:txBody>
      </p:sp>
      <p:sp>
        <p:nvSpPr>
          <p:cNvPr id="32772" name="文本框 32771"/>
          <p:cNvSpPr txBox="1"/>
          <p:nvPr/>
        </p:nvSpPr>
        <p:spPr>
          <a:xfrm>
            <a:off x="663575" y="3794125"/>
            <a:ext cx="7724775" cy="366713"/>
          </a:xfrm>
          <a:prstGeom prst="rect">
            <a:avLst/>
          </a:prstGeom>
          <a:noFill/>
          <a:ln w="9525">
            <a:noFill/>
          </a:ln>
        </p:spPr>
        <p:txBody>
          <a:bodyPr>
            <a:spAutoFit/>
          </a:bodyPr>
          <a:lstStyle/>
          <a:p>
            <a:endParaRPr>
              <a:latin typeface="Garamond" panose="02020404030301010803" pitchFamily="18" charset="0"/>
            </a:endParaRPr>
          </a:p>
        </p:txBody>
      </p:sp>
      <p:sp>
        <p:nvSpPr>
          <p:cNvPr id="32773" name="文本框 32772"/>
          <p:cNvSpPr txBox="1"/>
          <p:nvPr/>
        </p:nvSpPr>
        <p:spPr>
          <a:xfrm>
            <a:off x="827088" y="3730625"/>
            <a:ext cx="7632700" cy="1066800"/>
          </a:xfrm>
          <a:prstGeom prst="rect">
            <a:avLst/>
          </a:prstGeom>
          <a:noFill/>
          <a:ln w="9525">
            <a:noFill/>
          </a:ln>
        </p:spPr>
        <p:txBody>
          <a:bodyPr>
            <a:spAutoFit/>
          </a:bodyPr>
          <a:lstStyle/>
          <a:p>
            <a:pPr>
              <a:spcBef>
                <a:spcPct val="50000"/>
              </a:spcBef>
            </a:pPr>
            <a:r>
              <a:rPr lang="en-US" altLang="zh-CN" sz="3200" b="1">
                <a:solidFill>
                  <a:srgbClr val="FFFF00"/>
                </a:solidFill>
                <a:latin typeface="Garamond" panose="02020404030301010803" pitchFamily="18" charset="0"/>
              </a:rPr>
              <a:t>       </a:t>
            </a:r>
            <a:r>
              <a:rPr lang="zh-CN" altLang="en-US" sz="3200">
                <a:latin typeface="Garamond" panose="02020404030301010803" pitchFamily="18" charset="0"/>
                <a:ea typeface="华文行楷" panose="02010800040101010101" pitchFamily="2" charset="-122"/>
              </a:rPr>
              <a:t>困惑之九，班主任要关心学生的心理健康，班主任的心理健康谁来关心？</a:t>
            </a:r>
          </a:p>
        </p:txBody>
      </p:sp>
      <p:sp>
        <p:nvSpPr>
          <p:cNvPr id="32774" name="文本框 32773"/>
          <p:cNvSpPr txBox="1"/>
          <p:nvPr/>
        </p:nvSpPr>
        <p:spPr>
          <a:xfrm>
            <a:off x="755650" y="4941888"/>
            <a:ext cx="7993063" cy="1554162"/>
          </a:xfrm>
          <a:prstGeom prst="rect">
            <a:avLst/>
          </a:prstGeom>
          <a:noFill/>
          <a:ln w="9525">
            <a:noFill/>
          </a:ln>
        </p:spPr>
        <p:txBody>
          <a:bodyPr>
            <a:spAutoFit/>
          </a:bodyPr>
          <a:lstStyle/>
          <a:p>
            <a:pPr>
              <a:spcBef>
                <a:spcPct val="50000"/>
              </a:spcBef>
            </a:pPr>
            <a:r>
              <a:rPr lang="en-US" altLang="zh-CN" sz="3200" b="1">
                <a:solidFill>
                  <a:srgbClr val="FFFF00"/>
                </a:solidFill>
                <a:latin typeface="Garamond" panose="02020404030301010803" pitchFamily="18" charset="0"/>
              </a:rPr>
              <a:t>       </a:t>
            </a:r>
            <a:r>
              <a:rPr lang="zh-CN" altLang="en-US" sz="3200">
                <a:latin typeface="Garamond" panose="02020404030301010803" pitchFamily="18" charset="0"/>
                <a:ea typeface="华文行楷" panose="02010800040101010101" pitchFamily="2" charset="-122"/>
              </a:rPr>
              <a:t>困惑之十，班主任工作是个无底洞，投入多成效少，吃力不讨好；不如在学科上下功夫，到时还能评学科带头人，名利双收。</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blinds(horizontal)">
                                      <p:cBhvr>
                                        <p:cTn id="7" dur="500"/>
                                        <p:tgtEl>
                                          <p:spTgt spid="32770">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2771"/>
                                        </p:tgtEl>
                                        <p:attrNameLst>
                                          <p:attrName>style.visibility</p:attrName>
                                        </p:attrNameLst>
                                      </p:cBhvr>
                                      <p:to>
                                        <p:strVal val="visible"/>
                                      </p:to>
                                    </p:set>
                                    <p:anim calcmode="lin" valueType="num">
                                      <p:cBhvr additive="base">
                                        <p:cTn id="12" dur="500" fill="hold"/>
                                        <p:tgtEl>
                                          <p:spTgt spid="32771"/>
                                        </p:tgtEl>
                                        <p:attrNameLst>
                                          <p:attrName>ppt_x</p:attrName>
                                        </p:attrNameLst>
                                      </p:cBhvr>
                                      <p:tavLst>
                                        <p:tav tm="0">
                                          <p:val>
                                            <p:strVal val="#ppt_x"/>
                                          </p:val>
                                        </p:tav>
                                        <p:tav tm="100000">
                                          <p:val>
                                            <p:strVal val="#ppt_x"/>
                                          </p:val>
                                        </p:tav>
                                      </p:tavLst>
                                    </p:anim>
                                    <p:anim calcmode="lin" valueType="num">
                                      <p:cBhvr additive="base">
                                        <p:cTn id="13" dur="500" fill="hold"/>
                                        <p:tgtEl>
                                          <p:spTgt spid="3277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2773"/>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after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2774"/>
                                        </p:tgtEl>
                                        <p:attrNameLst>
                                          <p:attrName>style.visibility</p:attrName>
                                        </p:attrNameLst>
                                      </p:cBhvr>
                                      <p:to>
                                        <p:strVal val="visible"/>
                                      </p:to>
                                    </p:set>
                                    <p:anim calcmode="lin" valueType="num">
                                      <p:cBhvr additive="base">
                                        <p:cTn id="22" dur="500" fill="hold"/>
                                        <p:tgtEl>
                                          <p:spTgt spid="32774"/>
                                        </p:tgtEl>
                                        <p:attrNameLst>
                                          <p:attrName>ppt_x</p:attrName>
                                        </p:attrNameLst>
                                      </p:cBhvr>
                                      <p:tavLst>
                                        <p:tav tm="0">
                                          <p:val>
                                            <p:strVal val="#ppt_x"/>
                                          </p:val>
                                        </p:tav>
                                        <p:tav tm="100000">
                                          <p:val>
                                            <p:strVal val="#ppt_x"/>
                                          </p:val>
                                        </p:tav>
                                      </p:tavLst>
                                    </p:anim>
                                    <p:anim calcmode="lin" valueType="num">
                                      <p:cBhvr additive="base">
                                        <p:cTn id="23" dur="500" fill="hold"/>
                                        <p:tgtEl>
                                          <p:spTgt spid="327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3" grpId="0"/>
      <p:bldP spid="32774"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146" name="标题 6145"/>
          <p:cNvSpPr>
            <a:spLocks noGrp="1"/>
          </p:cNvSpPr>
          <p:nvPr>
            <p:ph type="title"/>
          </p:nvPr>
        </p:nvSpPr>
        <p:spPr/>
        <p:txBody>
          <a:bodyPr anchor="ctr" anchorCtr="0"/>
          <a:lstStyle/>
          <a:p>
            <a:endParaRPr/>
          </a:p>
        </p:txBody>
      </p:sp>
      <p:sp>
        <p:nvSpPr>
          <p:cNvPr id="6147" name="文本占位符 6146"/>
          <p:cNvSpPr>
            <a:spLocks noGrp="1"/>
          </p:cNvSpPr>
          <p:nvPr>
            <p:ph type="body" idx="1"/>
          </p:nvPr>
        </p:nvSpPr>
        <p:spPr/>
        <p:txBody>
          <a:bodyPr/>
          <a:lstStyle/>
          <a:p>
            <a:r>
              <a:rPr lang="zh-CN" altLang="en-US">
                <a:latin typeface="华文行楷" panose="02010800040101010101" pitchFamily="2" charset="-122"/>
                <a:ea typeface="华文行楷" panose="02010800040101010101" pitchFamily="2" charset="-122"/>
              </a:rPr>
              <a:t>第八讲  如何处理偶发事件</a:t>
            </a:r>
          </a:p>
          <a:p>
            <a:r>
              <a:rPr lang="zh-CN" altLang="en-US">
                <a:latin typeface="华文行楷" panose="02010800040101010101" pitchFamily="2" charset="-122"/>
                <a:ea typeface="华文行楷" panose="02010800040101010101" pitchFamily="2" charset="-122"/>
              </a:rPr>
              <a:t>第九讲  如何开展班级活动</a:t>
            </a:r>
          </a:p>
          <a:p>
            <a:r>
              <a:rPr lang="zh-CN" altLang="en-US">
                <a:latin typeface="华文行楷" panose="02010800040101010101" pitchFamily="2" charset="-122"/>
                <a:ea typeface="华文行楷" panose="02010800040101010101" pitchFamily="2" charset="-122"/>
              </a:rPr>
              <a:t>第十讲  如何上好班会课</a:t>
            </a:r>
          </a:p>
          <a:p>
            <a:r>
              <a:rPr lang="zh-CN" altLang="en-US">
                <a:latin typeface="华文行楷" panose="02010800040101010101" pitchFamily="2" charset="-122"/>
                <a:ea typeface="华文行楷" panose="02010800040101010101" pitchFamily="2" charset="-122"/>
              </a:rPr>
              <a:t>第十一讲  如何写评语</a:t>
            </a:r>
          </a:p>
          <a:p>
            <a:r>
              <a:rPr lang="zh-CN" altLang="en-US">
                <a:latin typeface="华文行楷" panose="02010800040101010101" pitchFamily="2" charset="-122"/>
                <a:ea typeface="华文行楷" panose="02010800040101010101" pitchFamily="2" charset="-122"/>
              </a:rPr>
              <a:t>第十二讲  如何进行班级档案管理</a:t>
            </a:r>
          </a:p>
          <a:p>
            <a:r>
              <a:rPr lang="zh-CN" altLang="en-US">
                <a:latin typeface="华文行楷" panose="02010800040101010101" pitchFamily="2" charset="-122"/>
                <a:ea typeface="华文行楷" panose="02010800040101010101" pitchFamily="2" charset="-122"/>
              </a:rPr>
              <a:t>第十三讲  如何做好家校沟通</a:t>
            </a:r>
          </a:p>
          <a:p>
            <a:r>
              <a:rPr lang="zh-CN" altLang="en-US">
                <a:latin typeface="华文行楷" panose="02010800040101010101" pitchFamily="2" charset="-122"/>
                <a:ea typeface="华文行楷" panose="02010800040101010101" pitchFamily="2" charset="-122"/>
              </a:rPr>
              <a:t>第十四讲  如何成为专业的班主任</a:t>
            </a:r>
          </a:p>
          <a:p>
            <a:endParaRPr lang="zh-CN" altLang="en-US">
              <a:latin typeface="华文行楷" panose="02010800040101010101" pitchFamily="2" charset="-122"/>
              <a:ea typeface="华文行楷" panose="02010800040101010101" pitchFamily="2" charset="-122"/>
            </a:endParaRPr>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3794" name="标题 33793"/>
          <p:cNvSpPr>
            <a:spLocks noGrp="1"/>
          </p:cNvSpPr>
          <p:nvPr>
            <p:ph type="title"/>
          </p:nvPr>
        </p:nvSpPr>
        <p:spPr>
          <a:xfrm>
            <a:off x="457200" y="274638"/>
            <a:ext cx="8229600" cy="152400"/>
          </a:xfrm>
        </p:spPr>
        <p:txBody>
          <a:bodyPr anchor="ctr" anchorCtr="0"/>
          <a:lstStyle/>
          <a:p>
            <a:endParaRPr/>
          </a:p>
        </p:txBody>
      </p:sp>
      <p:sp>
        <p:nvSpPr>
          <p:cNvPr id="33795" name="文本占位符 33794"/>
          <p:cNvSpPr>
            <a:spLocks noGrp="1"/>
          </p:cNvSpPr>
          <p:nvPr>
            <p:ph type="body" idx="1"/>
          </p:nvPr>
        </p:nvSpPr>
        <p:spPr>
          <a:xfrm>
            <a:off x="685800" y="914400"/>
            <a:ext cx="7772400" cy="5181600"/>
          </a:xfrm>
        </p:spPr>
        <p:txBody>
          <a:bodyPr/>
          <a:lstStyle/>
          <a:p>
            <a:r>
              <a:rPr lang="zh-CN" altLang="en-US" sz="3600">
                <a:ea typeface="华文行楷" panose="02010800040101010101" pitchFamily="2" charset="-122"/>
              </a:rPr>
              <a:t>班主任危机的原因：</a:t>
            </a:r>
          </a:p>
          <a:p>
            <a:pPr>
              <a:buNone/>
            </a:pPr>
            <a:endParaRPr lang="zh-CN" altLang="en-US" sz="3600">
              <a:solidFill>
                <a:srgbClr val="FF0066"/>
              </a:solidFill>
              <a:ea typeface="华文行楷" panose="02010800040101010101" pitchFamily="2" charset="-122"/>
            </a:endParaRPr>
          </a:p>
          <a:p>
            <a:pPr>
              <a:buNone/>
            </a:pPr>
            <a:r>
              <a:rPr lang="en-US" altLang="zh-CN" sz="4000" b="1">
                <a:solidFill>
                  <a:srgbClr val="FF0000"/>
                </a:solidFill>
                <a:latin typeface="Arial" panose="020b0604020202020204" pitchFamily="34" charset="0"/>
              </a:rPr>
              <a:t>——</a:t>
            </a:r>
            <a:r>
              <a:rPr lang="zh-CN" altLang="en-US" sz="4000">
                <a:solidFill>
                  <a:srgbClr val="FF0000"/>
                </a:solidFill>
                <a:ea typeface="华文行楷" panose="02010800040101010101" pitchFamily="2" charset="-122"/>
              </a:rPr>
              <a:t>与班主任缺乏胜任现代管理的知识、能力和胆识有关</a:t>
            </a:r>
            <a:r>
              <a:rPr lang="zh-CN" altLang="en-US" sz="4000" b="1">
                <a:solidFill>
                  <a:srgbClr val="FF6699"/>
                </a:solidFill>
              </a:rPr>
              <a:t>；</a:t>
            </a:r>
          </a:p>
          <a:p>
            <a:endParaRPr lang="zh-CN" altLang="en-US"/>
          </a:p>
        </p:txBody>
      </p:sp>
    </p:spTree>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4818" name="标题 34817"/>
          <p:cNvSpPr>
            <a:spLocks noGrp="1"/>
          </p:cNvSpPr>
          <p:nvPr>
            <p:ph type="title"/>
          </p:nvPr>
        </p:nvSpPr>
        <p:spPr>
          <a:xfrm>
            <a:off x="611188" y="228600"/>
            <a:ext cx="8162925" cy="1066800"/>
          </a:xfrm>
        </p:spPr>
        <p:txBody>
          <a:bodyPr anchor="ctr" anchorCtr="0"/>
          <a:lstStyle/>
          <a:p>
            <a:r>
              <a:rPr lang="zh-CN" altLang="en-US" sz="3600">
                <a:solidFill>
                  <a:srgbClr val="FF0000"/>
                </a:solidFill>
                <a:ea typeface="华文行楷" panose="02010800040101010101" pitchFamily="2" charset="-122"/>
              </a:rPr>
              <a:t>传统教育框架下班主任工作特点</a:t>
            </a:r>
          </a:p>
        </p:txBody>
      </p:sp>
      <p:sp>
        <p:nvSpPr>
          <p:cNvPr id="34819" name="文本占位符 34818"/>
          <p:cNvSpPr>
            <a:spLocks noGrp="1"/>
          </p:cNvSpPr>
          <p:nvPr>
            <p:ph type="body" idx="1"/>
          </p:nvPr>
        </p:nvSpPr>
        <p:spPr>
          <a:xfrm>
            <a:off x="684213" y="1295400"/>
            <a:ext cx="7772400" cy="4575175"/>
          </a:xfrm>
        </p:spPr>
        <p:txBody>
          <a:bodyPr/>
          <a:lstStyle/>
          <a:p>
            <a:pPr>
              <a:lnSpc>
                <a:spcPct val="90000"/>
              </a:lnSpc>
              <a:buNone/>
            </a:pPr>
            <a:r>
              <a:rPr lang="en-US" altLang="zh-CN" sz="2800"/>
              <a:t>  </a:t>
            </a:r>
            <a:r>
              <a:rPr lang="en-US" altLang="zh-CN">
                <a:latin typeface="华文行楷" panose="02010800040101010101" pitchFamily="2" charset="-122"/>
                <a:ea typeface="华文行楷" panose="02010800040101010101" pitchFamily="2" charset="-122"/>
              </a:rPr>
              <a:t>1</a:t>
            </a:r>
            <a:r>
              <a:rPr lang="zh-CN" altLang="en-US">
                <a:latin typeface="华文行楷" panose="02010800040101010101" pitchFamily="2" charset="-122"/>
                <a:ea typeface="华文行楷" panose="02010800040101010101" pitchFamily="2" charset="-122"/>
              </a:rPr>
              <a:t>、长于维护秩序的纪律管制</a:t>
            </a:r>
          </a:p>
          <a:p>
            <a:pPr>
              <a:lnSpc>
                <a:spcPct val="90000"/>
              </a:lnSpc>
              <a:buNone/>
            </a:pPr>
            <a:r>
              <a:rPr lang="zh-CN" altLang="en-US">
                <a:latin typeface="华文行楷" panose="02010800040101010101" pitchFamily="2" charset="-122"/>
                <a:ea typeface="华文行楷" panose="02010800040101010101" pitchFamily="2" charset="-122"/>
              </a:rPr>
              <a:t>                 而短于深入  细致的思想工作</a:t>
            </a:r>
          </a:p>
          <a:p>
            <a:pPr>
              <a:lnSpc>
                <a:spcPct val="90000"/>
              </a:lnSpc>
              <a:buNone/>
            </a:pPr>
            <a:r>
              <a:rPr lang="zh-CN" altLang="en-US">
                <a:latin typeface="华文行楷" panose="02010800040101010101" pitchFamily="2" charset="-122"/>
                <a:ea typeface="华文行楷" panose="02010800040101010101" pitchFamily="2" charset="-122"/>
              </a:rPr>
              <a:t>  </a:t>
            </a:r>
            <a:r>
              <a:rPr lang="en-US" altLang="zh-CN">
                <a:latin typeface="华文行楷" panose="02010800040101010101" pitchFamily="2" charset="-122"/>
                <a:ea typeface="华文行楷" panose="02010800040101010101" pitchFamily="2" charset="-122"/>
              </a:rPr>
              <a:t>2</a:t>
            </a:r>
            <a:r>
              <a:rPr lang="zh-CN" altLang="en-US">
                <a:latin typeface="华文行楷" panose="02010800040101010101" pitchFamily="2" charset="-122"/>
                <a:ea typeface="华文行楷" panose="02010800040101010101" pitchFamily="2" charset="-122"/>
              </a:rPr>
              <a:t>、长于说教灌输</a:t>
            </a:r>
          </a:p>
          <a:p>
            <a:pPr>
              <a:lnSpc>
                <a:spcPct val="90000"/>
              </a:lnSpc>
              <a:buNone/>
            </a:pPr>
            <a:r>
              <a:rPr lang="zh-CN" altLang="en-US">
                <a:latin typeface="华文行楷" panose="02010800040101010101" pitchFamily="2" charset="-122"/>
                <a:ea typeface="华文行楷" panose="02010800040101010101" pitchFamily="2" charset="-122"/>
              </a:rPr>
              <a:t>                  而短于心灵呵护交流</a:t>
            </a:r>
          </a:p>
          <a:p>
            <a:pPr>
              <a:lnSpc>
                <a:spcPct val="90000"/>
              </a:lnSpc>
              <a:buNone/>
            </a:pPr>
            <a:r>
              <a:rPr lang="zh-CN" altLang="en-US">
                <a:latin typeface="华文行楷" panose="02010800040101010101" pitchFamily="2" charset="-122"/>
                <a:ea typeface="华文行楷" panose="02010800040101010101" pitchFamily="2" charset="-122"/>
              </a:rPr>
              <a:t>  </a:t>
            </a:r>
            <a:r>
              <a:rPr lang="en-US" altLang="zh-CN">
                <a:latin typeface="华文行楷" panose="02010800040101010101" pitchFamily="2" charset="-122"/>
                <a:ea typeface="华文行楷" panose="02010800040101010101" pitchFamily="2" charset="-122"/>
              </a:rPr>
              <a:t>3</a:t>
            </a:r>
            <a:r>
              <a:rPr lang="zh-CN" altLang="en-US">
                <a:latin typeface="华文行楷" panose="02010800040101010101" pitchFamily="2" charset="-122"/>
                <a:ea typeface="华文行楷" panose="02010800040101010101" pitchFamily="2" charset="-122"/>
              </a:rPr>
              <a:t>、长于遵循常规经验</a:t>
            </a:r>
          </a:p>
          <a:p>
            <a:pPr>
              <a:lnSpc>
                <a:spcPct val="90000"/>
              </a:lnSpc>
              <a:buNone/>
            </a:pPr>
            <a:r>
              <a:rPr lang="zh-CN" altLang="en-US">
                <a:latin typeface="华文行楷" panose="02010800040101010101" pitchFamily="2" charset="-122"/>
                <a:ea typeface="华文行楷" panose="02010800040101010101" pitchFamily="2" charset="-122"/>
              </a:rPr>
              <a:t>                  而短于个性化的科学创新</a:t>
            </a:r>
          </a:p>
          <a:p>
            <a:pPr>
              <a:lnSpc>
                <a:spcPct val="90000"/>
              </a:lnSpc>
              <a:buNone/>
            </a:pPr>
            <a:r>
              <a:rPr lang="zh-CN" altLang="en-US">
                <a:latin typeface="华文行楷" panose="02010800040101010101" pitchFamily="2" charset="-122"/>
                <a:ea typeface="华文行楷" panose="02010800040101010101" pitchFamily="2" charset="-122"/>
              </a:rPr>
              <a:t>  </a:t>
            </a:r>
            <a:r>
              <a:rPr lang="en-US" altLang="zh-CN">
                <a:latin typeface="华文行楷" panose="02010800040101010101" pitchFamily="2" charset="-122"/>
                <a:ea typeface="华文行楷" panose="02010800040101010101" pitchFamily="2" charset="-122"/>
              </a:rPr>
              <a:t>4</a:t>
            </a:r>
            <a:r>
              <a:rPr lang="zh-CN" altLang="en-US">
                <a:latin typeface="华文行楷" panose="02010800040101010101" pitchFamily="2" charset="-122"/>
                <a:ea typeface="华文行楷" panose="02010800040101010101" pitchFamily="2" charset="-122"/>
              </a:rPr>
              <a:t>、长于承担传统角色</a:t>
            </a:r>
          </a:p>
          <a:p>
            <a:pPr>
              <a:lnSpc>
                <a:spcPct val="90000"/>
              </a:lnSpc>
              <a:buNone/>
            </a:pPr>
            <a:r>
              <a:rPr lang="zh-CN" altLang="en-US">
                <a:latin typeface="华文行楷" panose="02010800040101010101" pitchFamily="2" charset="-122"/>
                <a:ea typeface="华文行楷" panose="02010800040101010101" pitchFamily="2" charset="-122"/>
              </a:rPr>
              <a:t>                  而短于扮演现代角色</a:t>
            </a:r>
          </a:p>
          <a:p>
            <a:pPr>
              <a:lnSpc>
                <a:spcPct val="90000"/>
              </a:lnSpc>
              <a:buNone/>
            </a:pPr>
            <a:r>
              <a:rPr lang="zh-CN" altLang="en-US">
                <a:latin typeface="华文行楷" panose="02010800040101010101" pitchFamily="2" charset="-122"/>
                <a:ea typeface="华文行楷" panose="02010800040101010101" pitchFamily="2" charset="-12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819">
                                            <p:txEl>
                                              <p:pRg st="3" end="3"/>
                                            </p:txEl>
                                          </p:spTgt>
                                        </p:tgtEl>
                                        <p:attrNameLst>
                                          <p:attrName>style.visibility</p:attrName>
                                        </p:attrNameLst>
                                      </p:cBhvr>
                                      <p:to>
                                        <p:strVal val="visible"/>
                                      </p:to>
                                    </p:set>
                                    <p:anim calcmode="lin" valueType="num">
                                      <p:cBhvr additive="base">
                                        <p:cTn id="25"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81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 calcmode="lin" valueType="num">
                                      <p:cBhvr additive="base">
                                        <p:cTn id="31"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4819">
                                            <p:txEl>
                                              <p:pRg st="5" end="5"/>
                                            </p:txEl>
                                          </p:spTgt>
                                        </p:tgtEl>
                                        <p:attrNameLst>
                                          <p:attrName>style.visibility</p:attrName>
                                        </p:attrNameLst>
                                      </p:cBhvr>
                                      <p:to>
                                        <p:strVal val="visible"/>
                                      </p:to>
                                    </p:set>
                                    <p:anim calcmode="lin" valueType="num">
                                      <p:cBhvr additive="base">
                                        <p:cTn id="37" dur="500" fill="hold"/>
                                        <p:tgtEl>
                                          <p:spTgt spid="348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481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nodeType="clickPar">
                      <p:stCondLst>
                        <p:cond delay="indefinite"/>
                      </p:stCondLst>
                      <p:childTnLst>
                        <p:par>
                          <p:cTn id="40" fill="hold" nodeType="after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4819">
                                            <p:txEl>
                                              <p:pRg st="6" end="6"/>
                                            </p:txEl>
                                          </p:spTgt>
                                        </p:tgtEl>
                                        <p:attrNameLst>
                                          <p:attrName>style.visibility</p:attrName>
                                        </p:attrNameLst>
                                      </p:cBhvr>
                                      <p:to>
                                        <p:strVal val="visible"/>
                                      </p:to>
                                    </p:set>
                                    <p:anim calcmode="lin" valueType="num">
                                      <p:cBhvr additive="base">
                                        <p:cTn id="43" dur="500" fill="hold"/>
                                        <p:tgtEl>
                                          <p:spTgt spid="3481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481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par>
                    <p:cTn id="45" fill="hold" nodeType="clickPar">
                      <p:stCondLst>
                        <p:cond delay="indefinite"/>
                      </p:stCondLst>
                      <p:childTnLst>
                        <p:par>
                          <p:cTn id="46" fill="hold" nodeType="after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4819">
                                            <p:txEl>
                                              <p:pRg st="7" end="7"/>
                                            </p:txEl>
                                          </p:spTgt>
                                        </p:tgtEl>
                                        <p:attrNameLst>
                                          <p:attrName>style.visibility</p:attrName>
                                        </p:attrNameLst>
                                      </p:cBhvr>
                                      <p:to>
                                        <p:strVal val="visible"/>
                                      </p:to>
                                    </p:set>
                                    <p:anim calcmode="lin" valueType="num">
                                      <p:cBhvr additive="base">
                                        <p:cTn id="49" dur="500" fill="hold"/>
                                        <p:tgtEl>
                                          <p:spTgt spid="3481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4819">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wav"/>
                                        </p:tgtEl>
                                      </p:cMediaNode>
                                    </p:audio>
                                  </p:subTnLst>
                                </p:cTn>
                              </p:par>
                            </p:childTnLst>
                          </p:cTn>
                        </p:par>
                      </p:childTnLst>
                    </p:cTn>
                  </p:par>
                  <p:par>
                    <p:cTn id="51" fill="hold" nodeType="clickPar">
                      <p:stCondLst>
                        <p:cond delay="indefinite"/>
                      </p:stCondLst>
                      <p:childTnLst>
                        <p:par>
                          <p:cTn id="52" fill="hold" nodeType="after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4819">
                                            <p:txEl>
                                              <p:pRg st="8" end="8"/>
                                            </p:txEl>
                                          </p:spTgt>
                                        </p:tgtEl>
                                        <p:attrNameLst>
                                          <p:attrName>style.visibility</p:attrName>
                                        </p:attrNameLst>
                                      </p:cBhvr>
                                      <p:to>
                                        <p:strVal val="visible"/>
                                      </p:to>
                                    </p:set>
                                    <p:anim calcmode="lin" valueType="num">
                                      <p:cBhvr additive="base">
                                        <p:cTn id="55" dur="500" fill="hold"/>
                                        <p:tgtEl>
                                          <p:spTgt spid="34819">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4819">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5842" name="标题 35841"/>
          <p:cNvSpPr>
            <a:spLocks noGrp="1"/>
          </p:cNvSpPr>
          <p:nvPr>
            <p:ph type="title"/>
          </p:nvPr>
        </p:nvSpPr>
        <p:spPr>
          <a:xfrm>
            <a:off x="871538" y="-379412"/>
            <a:ext cx="8162925" cy="762000"/>
          </a:xfrm>
        </p:spPr>
        <p:txBody>
          <a:bodyPr anchor="ctr" anchorCtr="0"/>
          <a:lstStyle/>
          <a:p>
            <a:endParaRPr/>
          </a:p>
        </p:txBody>
      </p:sp>
      <p:sp>
        <p:nvSpPr>
          <p:cNvPr id="35843" name="文本占位符 35842"/>
          <p:cNvSpPr>
            <a:spLocks noGrp="1"/>
          </p:cNvSpPr>
          <p:nvPr>
            <p:ph type="body" idx="1"/>
          </p:nvPr>
        </p:nvSpPr>
        <p:spPr>
          <a:xfrm>
            <a:off x="685800" y="990600"/>
            <a:ext cx="7772400" cy="5105400"/>
          </a:xfrm>
        </p:spPr>
        <p:txBody>
          <a:bodyPr/>
          <a:lstStyle/>
          <a:p>
            <a:pPr>
              <a:lnSpc>
                <a:spcPct val="90000"/>
              </a:lnSpc>
              <a:buNone/>
            </a:pPr>
            <a:r>
              <a:rPr lang="en-US" altLang="zh-CN"/>
              <a:t>  </a:t>
            </a:r>
            <a:r>
              <a:rPr lang="en-US" altLang="zh-CN" sz="3600">
                <a:latin typeface="华文行楷" panose="02010800040101010101" pitchFamily="2" charset="-122"/>
                <a:ea typeface="华文行楷" panose="02010800040101010101" pitchFamily="2" charset="-122"/>
              </a:rPr>
              <a:t>5</a:t>
            </a:r>
            <a:r>
              <a:rPr lang="zh-CN" altLang="en-US" sz="3600">
                <a:latin typeface="华文行楷" panose="02010800040101010101" pitchFamily="2" charset="-122"/>
                <a:ea typeface="华文行楷" panose="02010800040101010101" pitchFamily="2" charset="-122"/>
              </a:rPr>
              <a:t>、长于用权威效应</a:t>
            </a:r>
          </a:p>
          <a:p>
            <a:pPr>
              <a:lnSpc>
                <a:spcPct val="90000"/>
              </a:lnSpc>
              <a:buNone/>
            </a:pPr>
            <a:r>
              <a:rPr lang="zh-CN" altLang="en-US" sz="3600">
                <a:latin typeface="华文行楷" panose="02010800040101010101" pitchFamily="2" charset="-122"/>
                <a:ea typeface="华文行楷" panose="02010800040101010101" pitchFamily="2" charset="-122"/>
              </a:rPr>
              <a:t>                      而短于引导民主自治</a:t>
            </a:r>
          </a:p>
          <a:p>
            <a:pPr>
              <a:lnSpc>
                <a:spcPct val="90000"/>
              </a:lnSpc>
              <a:buNone/>
            </a:pPr>
            <a:r>
              <a:rPr lang="zh-CN" altLang="en-US" sz="3600">
                <a:latin typeface="华文行楷" panose="02010800040101010101" pitchFamily="2" charset="-122"/>
                <a:ea typeface="华文行楷" panose="02010800040101010101" pitchFamily="2" charset="-122"/>
              </a:rPr>
              <a:t>  </a:t>
            </a:r>
            <a:r>
              <a:rPr lang="en-US" altLang="zh-CN" sz="3600">
                <a:latin typeface="华文行楷" panose="02010800040101010101" pitchFamily="2" charset="-122"/>
                <a:ea typeface="华文行楷" panose="02010800040101010101" pitchFamily="2" charset="-122"/>
              </a:rPr>
              <a:t>6</a:t>
            </a:r>
            <a:r>
              <a:rPr lang="zh-CN" altLang="en-US" sz="3600">
                <a:latin typeface="华文行楷" panose="02010800040101010101" pitchFamily="2" charset="-122"/>
                <a:ea typeface="华文行楷" panose="02010800040101010101" pitchFamily="2" charset="-122"/>
              </a:rPr>
              <a:t>、长于勤奋努力</a:t>
            </a:r>
          </a:p>
          <a:p>
            <a:pPr>
              <a:lnSpc>
                <a:spcPct val="90000"/>
              </a:lnSpc>
              <a:buNone/>
            </a:pPr>
            <a:r>
              <a:rPr lang="zh-CN" altLang="en-US" sz="3600">
                <a:latin typeface="华文行楷" panose="02010800040101010101" pitchFamily="2" charset="-122"/>
                <a:ea typeface="华文行楷" panose="02010800040101010101" pitchFamily="2" charset="-122"/>
              </a:rPr>
              <a:t>                      而短于方法策略</a:t>
            </a:r>
          </a:p>
          <a:p>
            <a:pPr>
              <a:lnSpc>
                <a:spcPct val="90000"/>
              </a:lnSpc>
              <a:buNone/>
            </a:pPr>
            <a:r>
              <a:rPr lang="zh-CN" altLang="en-US" sz="3600">
                <a:latin typeface="华文行楷" panose="02010800040101010101" pitchFamily="2" charset="-122"/>
                <a:ea typeface="华文行楷" panose="02010800040101010101" pitchFamily="2" charset="-122"/>
              </a:rPr>
              <a:t>  </a:t>
            </a:r>
            <a:r>
              <a:rPr lang="en-US" altLang="zh-CN" sz="3600">
                <a:latin typeface="华文行楷" panose="02010800040101010101" pitchFamily="2" charset="-122"/>
                <a:ea typeface="华文行楷" panose="02010800040101010101" pitchFamily="2" charset="-122"/>
              </a:rPr>
              <a:t>7</a:t>
            </a:r>
            <a:r>
              <a:rPr lang="zh-CN" altLang="en-US" sz="3600">
                <a:latin typeface="华文行楷" panose="02010800040101010101" pitchFamily="2" charset="-122"/>
                <a:ea typeface="华文行楷" panose="02010800040101010101" pitchFamily="2" charset="-122"/>
              </a:rPr>
              <a:t>、长于从众模仿</a:t>
            </a:r>
          </a:p>
          <a:p>
            <a:pPr>
              <a:lnSpc>
                <a:spcPct val="90000"/>
              </a:lnSpc>
              <a:buNone/>
            </a:pPr>
            <a:r>
              <a:rPr lang="zh-CN" altLang="en-US" sz="3600">
                <a:latin typeface="华文行楷" panose="02010800040101010101" pitchFamily="2" charset="-122"/>
                <a:ea typeface="华文行楷" panose="02010800040101010101" pitchFamily="2" charset="-122"/>
              </a:rPr>
              <a:t>                      而短于反思批判</a:t>
            </a:r>
          </a:p>
          <a:p>
            <a:pPr>
              <a:lnSpc>
                <a:spcPct val="90000"/>
              </a:lnSpc>
              <a:buNone/>
            </a:pPr>
            <a:endParaRPr lang="zh-CN" altLang="en-US" sz="3600">
              <a:latin typeface="华文行楷" panose="02010800040101010101" pitchFamily="2" charset="-122"/>
              <a:ea typeface="华文行楷" panose="02010800040101010101" pitchFamily="2" charset="-122"/>
            </a:endParaRPr>
          </a:p>
          <a:p>
            <a:pPr>
              <a:lnSpc>
                <a:spcPct val="90000"/>
              </a:lnSpc>
              <a:buNone/>
            </a:pPr>
            <a:r>
              <a:rPr lang="zh-CN" alt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additive="base">
                                        <p:cTn id="25"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3">
                                            <p:txEl>
                                              <p:pRg st="4" end="4"/>
                                            </p:txEl>
                                          </p:spTgt>
                                        </p:tgtEl>
                                        <p:attrNameLst>
                                          <p:attrName>style.visibility</p:attrName>
                                        </p:attrNameLst>
                                      </p:cBhvr>
                                      <p:to>
                                        <p:strVal val="visible"/>
                                      </p:to>
                                    </p:set>
                                    <p:anim calcmode="lin" valueType="num">
                                      <p:cBhvr additive="base">
                                        <p:cTn id="31"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43">
                                            <p:txEl>
                                              <p:pRg st="5" end="5"/>
                                            </p:txEl>
                                          </p:spTgt>
                                        </p:tgtEl>
                                        <p:attrNameLst>
                                          <p:attrName>style.visibility</p:attrName>
                                        </p:attrNameLst>
                                      </p:cBhvr>
                                      <p:to>
                                        <p:strVal val="visible"/>
                                      </p:to>
                                    </p:set>
                                    <p:anim calcmode="lin" valueType="num">
                                      <p:cBhvr additive="base">
                                        <p:cTn id="37" dur="5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84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nodeType="clickPar">
                      <p:stCondLst>
                        <p:cond delay="indefinite"/>
                      </p:stCondLst>
                      <p:childTnLst>
                        <p:par>
                          <p:cTn id="40" fill="hold" nodeType="after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5843">
                                            <p:txEl>
                                              <p:pRg st="7" end="7"/>
                                            </p:txEl>
                                          </p:spTgt>
                                        </p:tgtEl>
                                        <p:attrNameLst>
                                          <p:attrName>style.visibility</p:attrName>
                                        </p:attrNameLst>
                                      </p:cBhvr>
                                      <p:to>
                                        <p:strVal val="visible"/>
                                      </p:to>
                                    </p:set>
                                    <p:anim calcmode="lin" valueType="num">
                                      <p:cBhvr additive="base">
                                        <p:cTn id="43" dur="500" fill="hold"/>
                                        <p:tgtEl>
                                          <p:spTgt spid="3584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5843">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6866" name="标题 36865"/>
          <p:cNvSpPr>
            <a:spLocks noGrp="1"/>
          </p:cNvSpPr>
          <p:nvPr>
            <p:ph type="title"/>
          </p:nvPr>
        </p:nvSpPr>
        <p:spPr>
          <a:xfrm>
            <a:off x="539750" y="333375"/>
            <a:ext cx="7772400" cy="1143000"/>
          </a:xfrm>
        </p:spPr>
        <p:txBody>
          <a:bodyPr anchor="ctr" anchorCtr="0"/>
          <a:lstStyle/>
          <a:p>
            <a:r>
              <a:rPr lang="zh-CN" altLang="en-US">
                <a:solidFill>
                  <a:srgbClr val="B20224"/>
                </a:solidFill>
                <a:ea typeface="华文行楷" panose="02010800040101010101" pitchFamily="2" charset="-122"/>
              </a:rPr>
              <a:t>班主任工作需要专业素质</a:t>
            </a:r>
          </a:p>
        </p:txBody>
      </p:sp>
      <p:sp>
        <p:nvSpPr>
          <p:cNvPr id="36867" name="文本占位符 36866"/>
          <p:cNvSpPr>
            <a:spLocks noGrp="1"/>
          </p:cNvSpPr>
          <p:nvPr>
            <p:ph type="body" idx="1"/>
          </p:nvPr>
        </p:nvSpPr>
        <p:spPr>
          <a:xfrm>
            <a:off x="323850" y="1484313"/>
            <a:ext cx="8280400" cy="4897437"/>
          </a:xfrm>
        </p:spPr>
        <p:txBody>
          <a:bodyPr/>
          <a:lstStyle/>
          <a:p>
            <a:r>
              <a:rPr lang="zh-CN" altLang="en-US">
                <a:solidFill>
                  <a:srgbClr val="0A02B2"/>
                </a:solidFill>
                <a:latin typeface="华文行楷" panose="02010800040101010101" pitchFamily="2" charset="-122"/>
                <a:ea typeface="华文行楷" panose="02010800040101010101" pitchFamily="2" charset="-122"/>
              </a:rPr>
              <a:t>师爱是理智爱？还是激情爱？ 糊涂的爱？</a:t>
            </a:r>
          </a:p>
          <a:p>
            <a:r>
              <a:rPr lang="zh-CN" altLang="en-US">
                <a:solidFill>
                  <a:srgbClr val="0A02B2"/>
                </a:solidFill>
                <a:latin typeface="华文行楷" panose="02010800040101010101" pitchFamily="2" charset="-122"/>
                <a:ea typeface="华文行楷" panose="02010800040101010101" pitchFamily="2" charset="-122"/>
              </a:rPr>
              <a:t>爱是一种能力。</a:t>
            </a:r>
          </a:p>
          <a:p>
            <a:r>
              <a:rPr lang="zh-CN" altLang="en-US">
                <a:solidFill>
                  <a:srgbClr val="0A02B2"/>
                </a:solidFill>
                <a:latin typeface="华文行楷" panose="02010800040101010101" pitchFamily="2" charset="-122"/>
                <a:ea typeface="华文行楷" panose="02010800040101010101" pitchFamily="2" charset="-122"/>
              </a:rPr>
              <a:t>爱的目的不是传递爱而是让爱得以传递。如果我们的学生不会爱别人，那我们老师就没有完成教育任务。 </a:t>
            </a:r>
          </a:p>
          <a:p>
            <a:r>
              <a:rPr lang="zh-CN" altLang="en-US">
                <a:solidFill>
                  <a:srgbClr val="0A02B2"/>
                </a:solidFill>
                <a:latin typeface="华文行楷" panose="02010800040101010101" pitchFamily="2" charset="-122"/>
                <a:ea typeface="华文行楷" panose="02010800040101010101" pitchFamily="2" charset="-122"/>
              </a:rPr>
              <a:t>师爱需要勇气。社会舆论、家长期待不一定符合教育规律。专业的态度就是把教育当作科学。捍卫科学的原则需要勇气。 </a:t>
            </a:r>
          </a:p>
        </p:txBody>
      </p:sp>
    </p:spTree>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7890" name="标题 37889"/>
          <p:cNvSpPr>
            <a:spLocks noGrp="1"/>
          </p:cNvSpPr>
          <p:nvPr>
            <p:ph type="title"/>
          </p:nvPr>
        </p:nvSpPr>
        <p:spPr>
          <a:xfrm>
            <a:off x="323850" y="333375"/>
            <a:ext cx="8348663" cy="935038"/>
          </a:xfrm>
        </p:spPr>
        <p:txBody>
          <a:bodyPr anchor="ctr" anchorCtr="0"/>
          <a:lstStyle/>
          <a:p>
            <a:r>
              <a:rPr lang="zh-CN" altLang="en-US">
                <a:solidFill>
                  <a:srgbClr val="B20224"/>
                </a:solidFill>
                <a:ea typeface="华文行楷" panose="02010800040101010101" pitchFamily="2" charset="-122"/>
              </a:rPr>
              <a:t>班主任的素质要求</a:t>
            </a:r>
          </a:p>
        </p:txBody>
      </p:sp>
      <p:sp>
        <p:nvSpPr>
          <p:cNvPr id="37891" name="文本占位符 37890"/>
          <p:cNvSpPr>
            <a:spLocks noGrp="1"/>
          </p:cNvSpPr>
          <p:nvPr>
            <p:ph type="body" idx="1"/>
          </p:nvPr>
        </p:nvSpPr>
        <p:spPr>
          <a:xfrm>
            <a:off x="395288" y="1268413"/>
            <a:ext cx="8353425" cy="5184775"/>
          </a:xfrm>
        </p:spPr>
        <p:txBody>
          <a:bodyPr/>
          <a:lstStyle/>
          <a:p>
            <a:r>
              <a:rPr lang="zh-CN" altLang="en-US" sz="3600">
                <a:ea typeface="华文行楷" panose="02010800040101010101" pitchFamily="2" charset="-122"/>
              </a:rPr>
              <a:t>政治思想素质：优秀教师、服务意识、为人表率</a:t>
            </a:r>
          </a:p>
          <a:p>
            <a:r>
              <a:rPr lang="zh-CN" altLang="en-US" sz="3600">
                <a:ea typeface="华文行楷" panose="02010800040101010101" pitchFamily="2" charset="-122"/>
              </a:rPr>
              <a:t>专业素质：熟练掌握知识和技能、不断钻研</a:t>
            </a:r>
          </a:p>
          <a:p>
            <a:r>
              <a:rPr lang="zh-CN" altLang="en-US" sz="3600">
                <a:ea typeface="华文行楷" panose="02010800040101010101" pitchFamily="2" charset="-122"/>
              </a:rPr>
              <a:t>管理能力：掌握管理理论、具有管理能力</a:t>
            </a:r>
          </a:p>
          <a:p>
            <a:r>
              <a:rPr lang="zh-CN" altLang="en-US" sz="3600">
                <a:ea typeface="华文行楷" panose="02010800040101010101" pitchFamily="2" charset="-122"/>
              </a:rPr>
              <a:t>身体条件：健康的体魄、旺盛的精力、朝气蓬勃</a:t>
            </a:r>
          </a:p>
        </p:txBody>
      </p:sp>
    </p:spTree>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38914" name="对象 38913"/>
          <p:cNvGraphicFramePr>
            <a:graphicFrameLocks noChangeAspect="1"/>
          </p:cNvGraphicFramePr>
          <p:nvPr/>
        </p:nvGraphicFramePr>
        <p:xfrm>
          <a:off x="1371600" y="1447800"/>
          <a:ext cx="1857375" cy="3995738"/>
        </p:xfrm>
        <a:graphic>
          <a:graphicData uri="http://schemas.openxmlformats.org/presentationml/2006/ole">
            <mc:AlternateContent>
              <mc:Choice xmlns:v="urn:schemas-microsoft-com:vml" Requires="v">
                <p:oleObj spid="_x0000_s1038" r:id="rId2" imgW="1857375" imgH="3996055" progId="MS_ClipArt_Gallery.2">
                  <p:embed/>
                </p:oleObj>
              </mc:Choice>
              <mc:Fallback>
                <p:oleObj r:id="rId2" imgW="1857375" imgH="3996055" progId="MS_ClipArt_Gallery.2">
                  <p:embed/>
                  <p:pic>
                    <p:nvPicPr>
                      <p:cNvPr id="0" name="OLE substitute image"/>
                      <p:cNvPicPr/>
                      <p:nvPr/>
                    </p:nvPicPr>
                    <p:blipFill>
                      <a:blip r:embed="rId3"/>
                      <a:stretch>
                        <a:fillRect/>
                      </a:stretch>
                    </p:blipFill>
                    <p:spPr>
                      <a:xfrm>
                        <a:off x="1371600" y="1447800"/>
                        <a:ext cx="1857375" cy="3995738"/>
                      </a:xfrm>
                      <a:prstGeom prst="rect">
                        <a:avLst/>
                      </a:prstGeom>
                      <a:noFill/>
                      <a:ln w="38100">
                        <a:noFill/>
                        <a:miter/>
                      </a:ln>
                    </p:spPr>
                  </p:pic>
                </p:oleObj>
              </mc:Fallback>
            </mc:AlternateContent>
          </a:graphicData>
        </a:graphic>
      </p:graphicFrame>
      <p:sp>
        <p:nvSpPr>
          <p:cNvPr id="38915" name="文本框 38914"/>
          <p:cNvSpPr txBox="1"/>
          <p:nvPr/>
        </p:nvSpPr>
        <p:spPr>
          <a:xfrm>
            <a:off x="3203575" y="1773238"/>
            <a:ext cx="5181600" cy="1554162"/>
          </a:xfrm>
          <a:prstGeom prst="rect">
            <a:avLst/>
          </a:prstGeom>
          <a:noFill/>
          <a:ln w="9525">
            <a:noFill/>
          </a:ln>
        </p:spPr>
        <p:txBody>
          <a:bodyPr>
            <a:spAutoFit/>
          </a:bodyPr>
          <a:lstStyle/>
          <a:p>
            <a:pPr eaLnBrk="0" hangingPunct="0"/>
            <a:r>
              <a:rPr lang="zh-CN" altLang="es-ES_tradnl" sz="3200" b="1">
                <a:effectLst>
                  <a:outerShdw blurRad="38100" dist="38100" dir="2700000">
                    <a:srgbClr val="FFFFFF"/>
                  </a:outerShdw>
                </a:effectLst>
                <a:latin typeface="华文新魏" panose="02010800040101010101" pitchFamily="2" charset="-122"/>
                <a:ea typeface="华文新魏" panose="02010800040101010101" pitchFamily="2" charset="-122"/>
              </a:rPr>
              <a:t>我一直在思考,到底怎样做才算是一个称职的班主任呢</a:t>
            </a:r>
            <a:r>
              <a:rPr lang="zh-CN" altLang="zh-TW" sz="3200" b="1">
                <a:effectLst>
                  <a:outerShdw blurRad="38100" dist="38100" dir="2700000">
                    <a:srgbClr val="FFFFFF"/>
                  </a:outerShdw>
                </a:effectLst>
                <a:latin typeface="华文新魏" panose="02010800040101010101" pitchFamily="2" charset="-122"/>
                <a:ea typeface="华文新魏" panose="02010800040101010101" pitchFamily="2" charset="-122"/>
              </a:rPr>
              <a:t>...</a:t>
            </a:r>
          </a:p>
          <a:p>
            <a:pPr algn="just" eaLnBrk="0" hangingPunct="0"/>
            <a:endParaRPr lang="zh-TW" altLang="es-ES_tradnl" sz="3200" b="1">
              <a:effectLst>
                <a:outerShdw blurRad="38100" dist="38100" dir="2700000">
                  <a:srgbClr val="FFFFFF"/>
                </a:outerShdw>
              </a:effectLst>
              <a:latin typeface="华文新魏" panose="02010800040101010101" pitchFamily="2" charset="-122"/>
              <a:ea typeface="华文新魏" panose="02010800040101010101" pitchFamily="2" charset="-122"/>
            </a:endParaRPr>
          </a:p>
        </p:txBody>
      </p:sp>
    </p:spTree>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39938" name="对象 39937"/>
          <p:cNvGraphicFramePr>
            <a:graphicFrameLocks noChangeAspect="1"/>
          </p:cNvGraphicFramePr>
          <p:nvPr/>
        </p:nvGraphicFramePr>
        <p:xfrm>
          <a:off x="395288" y="692150"/>
          <a:ext cx="2647950" cy="1747838"/>
        </p:xfrm>
        <a:graphic>
          <a:graphicData uri="http://schemas.openxmlformats.org/presentationml/2006/ole">
            <mc:AlternateContent>
              <mc:Choice xmlns:v="urn:schemas-microsoft-com:vml" Requires="v">
                <p:oleObj spid="_x0000_s1039" r:id="rId2" imgW="2647950" imgH="1748155" progId="MS_ClipArt_Gallery.2">
                  <p:embed/>
                </p:oleObj>
              </mc:Choice>
              <mc:Fallback>
                <p:oleObj r:id="rId2" imgW="2647950" imgH="1748155" progId="MS_ClipArt_Gallery.2">
                  <p:embed/>
                  <p:pic>
                    <p:nvPicPr>
                      <p:cNvPr id="0" name="OLE substitute image"/>
                      <p:cNvPicPr/>
                      <p:nvPr/>
                    </p:nvPicPr>
                    <p:blipFill>
                      <a:blip r:embed="rId3"/>
                      <a:stretch>
                        <a:fillRect/>
                      </a:stretch>
                    </p:blipFill>
                    <p:spPr>
                      <a:xfrm>
                        <a:off x="395288" y="692150"/>
                        <a:ext cx="2647950" cy="1747838"/>
                      </a:xfrm>
                      <a:prstGeom prst="rect">
                        <a:avLst/>
                      </a:prstGeom>
                      <a:noFill/>
                      <a:ln w="38100">
                        <a:noFill/>
                        <a:miter/>
                      </a:ln>
                    </p:spPr>
                  </p:pic>
                </p:oleObj>
              </mc:Fallback>
            </mc:AlternateContent>
          </a:graphicData>
        </a:graphic>
      </p:graphicFrame>
      <p:graphicFrame>
        <p:nvGraphicFramePr>
          <p:cNvPr id="39939" name="对象 39938"/>
          <p:cNvGraphicFramePr>
            <a:graphicFrameLocks noChangeAspect="1"/>
          </p:cNvGraphicFramePr>
          <p:nvPr/>
        </p:nvGraphicFramePr>
        <p:xfrm>
          <a:off x="6248400" y="1828800"/>
          <a:ext cx="2209800" cy="2628900"/>
        </p:xfrm>
        <a:graphic>
          <a:graphicData uri="http://schemas.openxmlformats.org/presentationml/2006/ole">
            <mc:AlternateContent>
              <mc:Choice xmlns:v="urn:schemas-microsoft-com:vml" Requires="v">
                <p:oleObj spid="_x0000_s1040" r:id="rId4" imgW="2209800" imgH="2628900" progId="MS_ClipArt_Gallery.2">
                  <p:embed/>
                </p:oleObj>
              </mc:Choice>
              <mc:Fallback>
                <p:oleObj r:id="rId4" imgW="2209800" imgH="2628900" progId="MS_ClipArt_Gallery.2">
                  <p:embed/>
                  <p:pic>
                    <p:nvPicPr>
                      <p:cNvPr id="0" name="OLE substitute image"/>
                      <p:cNvPicPr/>
                      <p:nvPr/>
                    </p:nvPicPr>
                    <p:blipFill>
                      <a:blip r:embed="rId5"/>
                      <a:stretch>
                        <a:fillRect/>
                      </a:stretch>
                    </p:blipFill>
                    <p:spPr>
                      <a:xfrm>
                        <a:off x="6248400" y="1828800"/>
                        <a:ext cx="2209800" cy="2628900"/>
                      </a:xfrm>
                      <a:prstGeom prst="rect">
                        <a:avLst/>
                      </a:prstGeom>
                      <a:noFill/>
                      <a:ln w="38100">
                        <a:noFill/>
                        <a:miter/>
                      </a:ln>
                    </p:spPr>
                  </p:pic>
                </p:oleObj>
              </mc:Fallback>
            </mc:AlternateContent>
          </a:graphicData>
        </a:graphic>
      </p:graphicFrame>
      <p:sp>
        <p:nvSpPr>
          <p:cNvPr id="39940" name="文本框 39939"/>
          <p:cNvSpPr txBox="1"/>
          <p:nvPr/>
        </p:nvSpPr>
        <p:spPr>
          <a:xfrm>
            <a:off x="3048000" y="504825"/>
            <a:ext cx="5230813" cy="641350"/>
          </a:xfrm>
          <a:prstGeom prst="rect">
            <a:avLst/>
          </a:prstGeom>
          <a:noFill/>
          <a:ln w="9525">
            <a:noFill/>
          </a:ln>
        </p:spPr>
        <p:txBody>
          <a:bodyPr wrap="none" anchor="t" anchorCtr="0">
            <a:spAutoFit/>
          </a:bodyPr>
          <a:lstStyle/>
          <a:p>
            <a:pPr eaLnBrk="0" hangingPunct="0"/>
            <a:r>
              <a:rPr lang="zh-CN" altLang="es-ES_tradnl" sz="3600" b="1">
                <a:solidFill>
                  <a:srgbClr val="FF0000"/>
                </a:solidFill>
                <a:latin typeface="宋体" panose="02010600030101010101" pitchFamily="2" charset="-122"/>
                <a:ea typeface="隶书" panose="02010509060101010101" pitchFamily="49" charset="-122"/>
              </a:rPr>
              <a:t>一、学生、家长的教育者</a:t>
            </a:r>
            <a:endParaRPr lang="zh-CN" altLang="zh-TW" sz="3600" b="1">
              <a:solidFill>
                <a:srgbClr val="FF0000"/>
              </a:solidFill>
              <a:latin typeface="Times New Roman" panose="02020603050405020304" pitchFamily="18" charset="0"/>
              <a:ea typeface="隶书" panose="02010509060101010101" pitchFamily="49" charset="-122"/>
            </a:endParaRPr>
          </a:p>
        </p:txBody>
      </p:sp>
      <p:sp>
        <p:nvSpPr>
          <p:cNvPr id="39941" name="文本框 39940"/>
          <p:cNvSpPr txBox="1"/>
          <p:nvPr/>
        </p:nvSpPr>
        <p:spPr>
          <a:xfrm>
            <a:off x="762000" y="2667000"/>
            <a:ext cx="5448300" cy="641350"/>
          </a:xfrm>
          <a:prstGeom prst="rect">
            <a:avLst/>
          </a:prstGeom>
          <a:noFill/>
          <a:ln w="9525">
            <a:noFill/>
          </a:ln>
        </p:spPr>
        <p:txBody>
          <a:bodyPr>
            <a:spAutoFit/>
          </a:bodyPr>
          <a:lstStyle/>
          <a:p>
            <a:pPr algn="ctr" eaLnBrk="0" hangingPunct="0"/>
            <a:r>
              <a:rPr lang="zh-CN" altLang="es-ES_tradnl" sz="3600" b="1">
                <a:solidFill>
                  <a:srgbClr val="FF0000"/>
                </a:solidFill>
                <a:latin typeface="Times New Roman" panose="02020603050405020304" pitchFamily="18" charset="0"/>
                <a:ea typeface="隶书" panose="02010509060101010101" pitchFamily="49" charset="-122"/>
              </a:rPr>
              <a:t>二、班级工作的计划者</a:t>
            </a:r>
            <a:endParaRPr lang="zh-TW" altLang="es-ES_tradnl" sz="3600" b="1">
              <a:solidFill>
                <a:srgbClr val="FF0000"/>
              </a:solidFill>
              <a:latin typeface="Times New Roman" panose="02020603050405020304" pitchFamily="18" charset="0"/>
              <a:ea typeface="隶书" panose="02010509060101010101" pitchFamily="49" charset="-122"/>
            </a:endParaRPr>
          </a:p>
        </p:txBody>
      </p:sp>
      <p:sp>
        <p:nvSpPr>
          <p:cNvPr id="39942" name="文本框 39941"/>
          <p:cNvSpPr txBox="1"/>
          <p:nvPr/>
        </p:nvSpPr>
        <p:spPr>
          <a:xfrm>
            <a:off x="971550" y="4221163"/>
            <a:ext cx="4800600" cy="1190625"/>
          </a:xfrm>
          <a:prstGeom prst="rect">
            <a:avLst/>
          </a:prstGeom>
          <a:noFill/>
          <a:ln w="9525">
            <a:noFill/>
          </a:ln>
        </p:spPr>
        <p:txBody>
          <a:bodyPr>
            <a:spAutoFit/>
          </a:bodyPr>
          <a:lstStyle/>
          <a:p>
            <a:pPr eaLnBrk="0" hangingPunct="0"/>
            <a:r>
              <a:rPr lang="zh-CN" altLang="es-ES_tradnl" sz="3600" b="1">
                <a:solidFill>
                  <a:srgbClr val="FF0000"/>
                </a:solidFill>
                <a:latin typeface="宋体" panose="02010600030101010101" pitchFamily="2" charset="-122"/>
                <a:ea typeface="隶书" panose="02010509060101010101" pitchFamily="49" charset="-122"/>
              </a:rPr>
              <a:t>三、掌握知识和技能，是专业教师</a:t>
            </a:r>
            <a:endParaRPr lang="zh-CN" altLang="zh-TW" sz="3600" b="1">
              <a:solidFill>
                <a:srgbClr val="FF0000"/>
              </a:solidFill>
              <a:latin typeface="Times New Roman" panose="02020603050405020304" pitchFamily="18" charset="0"/>
              <a:ea typeface="隶书" panose="02010509060101010101" pitchFamily="49" charset="-122"/>
            </a:endParaRPr>
          </a:p>
        </p:txBody>
      </p:sp>
    </p:spTree>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0962" name="矩形 40961"/>
          <p:cNvSpPr/>
          <p:nvPr/>
        </p:nvSpPr>
        <p:spPr>
          <a:xfrm>
            <a:off x="2057400" y="1905000"/>
            <a:ext cx="5562600" cy="3733800"/>
          </a:xfrm>
          <a:prstGeom prst="rect">
            <a:avLst/>
          </a:prstGeom>
          <a:solidFill>
            <a:schemeClr val="accent1"/>
          </a:solidFill>
          <a:ln w="9525" cap="flat" cmpd="sng">
            <a:solidFill>
              <a:schemeClr val="tx1"/>
            </a:solidFill>
            <a:prstDash val="solid"/>
            <a:miter/>
            <a:headEnd type="none" w="med" len="med"/>
            <a:tailEnd type="none" w="med" len="med"/>
          </a:ln>
        </p:spPr>
        <p:txBody>
          <a:bodyPr/>
          <a:lstStyle/>
          <a:p>
            <a:endParaRPr lang="zh-CN" altLang="en-US"/>
          </a:p>
        </p:txBody>
      </p:sp>
      <p:sp>
        <p:nvSpPr>
          <p:cNvPr id="40963" name="直接连接符 40962"/>
          <p:cNvSpPr/>
          <p:nvPr/>
        </p:nvSpPr>
        <p:spPr>
          <a:xfrm flipV="1">
            <a:off x="2057400" y="3200400"/>
            <a:ext cx="5562600" cy="0"/>
          </a:xfrm>
          <a:prstGeom prst="line">
            <a:avLst/>
          </a:prstGeom>
          <a:ln w="9525" cap="flat" cmpd="sng">
            <a:solidFill>
              <a:schemeClr val="tx1"/>
            </a:solidFill>
            <a:prstDash val="solid"/>
            <a:headEnd type="none" w="med" len="med"/>
            <a:tailEnd type="none" w="med" len="med"/>
          </a:ln>
        </p:spPr>
        <p:txBody>
          <a:bodyPr/>
          <a:lstStyle/>
          <a:p/>
        </p:txBody>
      </p:sp>
      <p:sp>
        <p:nvSpPr>
          <p:cNvPr id="40964" name="直接连接符 40963"/>
          <p:cNvSpPr/>
          <p:nvPr/>
        </p:nvSpPr>
        <p:spPr>
          <a:xfrm>
            <a:off x="2057400" y="4419600"/>
            <a:ext cx="5562600" cy="0"/>
          </a:xfrm>
          <a:prstGeom prst="line">
            <a:avLst/>
          </a:prstGeom>
          <a:ln w="9525" cap="flat" cmpd="sng">
            <a:solidFill>
              <a:schemeClr val="tx1"/>
            </a:solidFill>
            <a:prstDash val="solid"/>
            <a:headEnd type="none" w="med" len="med"/>
            <a:tailEnd type="none" w="med" len="med"/>
          </a:ln>
        </p:spPr>
        <p:txBody>
          <a:bodyPr/>
          <a:lstStyle/>
          <a:p/>
        </p:txBody>
      </p:sp>
      <p:sp>
        <p:nvSpPr>
          <p:cNvPr id="40965" name="直接连接符 40964"/>
          <p:cNvSpPr/>
          <p:nvPr/>
        </p:nvSpPr>
        <p:spPr>
          <a:xfrm flipH="1" flipV="1">
            <a:off x="4572000" y="1905000"/>
            <a:ext cx="0" cy="1295400"/>
          </a:xfrm>
          <a:prstGeom prst="line">
            <a:avLst/>
          </a:prstGeom>
          <a:ln w="9525" cap="flat" cmpd="sng">
            <a:solidFill>
              <a:schemeClr val="tx1"/>
            </a:solidFill>
            <a:prstDash val="solid"/>
            <a:headEnd type="none" w="med" len="med"/>
            <a:tailEnd type="none" w="med" len="med"/>
          </a:ln>
        </p:spPr>
        <p:txBody>
          <a:bodyPr/>
          <a:lstStyle/>
          <a:p/>
        </p:txBody>
      </p:sp>
      <p:sp>
        <p:nvSpPr>
          <p:cNvPr id="40966" name="直接连接符 40965"/>
          <p:cNvSpPr/>
          <p:nvPr/>
        </p:nvSpPr>
        <p:spPr>
          <a:xfrm flipH="1" flipV="1">
            <a:off x="6400800" y="1905000"/>
            <a:ext cx="0" cy="1295400"/>
          </a:xfrm>
          <a:prstGeom prst="line">
            <a:avLst/>
          </a:prstGeom>
          <a:ln w="9525" cap="flat" cmpd="sng">
            <a:solidFill>
              <a:schemeClr val="tx1"/>
            </a:solidFill>
            <a:prstDash val="solid"/>
            <a:headEnd type="none" w="med" len="med"/>
            <a:tailEnd type="none" w="med" len="med"/>
          </a:ln>
        </p:spPr>
        <p:txBody>
          <a:bodyPr/>
          <a:lstStyle/>
          <a:p/>
        </p:txBody>
      </p:sp>
      <p:sp>
        <p:nvSpPr>
          <p:cNvPr id="40967" name="直接连接符 40966"/>
          <p:cNvSpPr/>
          <p:nvPr/>
        </p:nvSpPr>
        <p:spPr>
          <a:xfrm flipH="1">
            <a:off x="5334000" y="4419600"/>
            <a:ext cx="0" cy="1219200"/>
          </a:xfrm>
          <a:prstGeom prst="line">
            <a:avLst/>
          </a:prstGeom>
          <a:ln w="9525" cap="flat" cmpd="sng">
            <a:solidFill>
              <a:schemeClr val="tx1"/>
            </a:solidFill>
            <a:prstDash val="solid"/>
            <a:headEnd type="none" w="med" len="med"/>
            <a:tailEnd type="none" w="med" len="med"/>
          </a:ln>
        </p:spPr>
        <p:txBody>
          <a:bodyPr/>
          <a:lstStyle/>
          <a:p/>
        </p:txBody>
      </p:sp>
      <p:sp>
        <p:nvSpPr>
          <p:cNvPr id="40968" name="直接连接符 40967"/>
          <p:cNvSpPr/>
          <p:nvPr/>
        </p:nvSpPr>
        <p:spPr>
          <a:xfrm flipH="1">
            <a:off x="3352800" y="4419600"/>
            <a:ext cx="0" cy="1219200"/>
          </a:xfrm>
          <a:prstGeom prst="line">
            <a:avLst/>
          </a:prstGeom>
          <a:ln w="9525" cap="flat" cmpd="sng">
            <a:solidFill>
              <a:schemeClr val="tx1"/>
            </a:solidFill>
            <a:prstDash val="solid"/>
            <a:headEnd type="none" w="med" len="med"/>
            <a:tailEnd type="none" w="med" len="med"/>
          </a:ln>
        </p:spPr>
        <p:txBody>
          <a:bodyPr/>
          <a:lstStyle/>
          <a:p/>
        </p:txBody>
      </p:sp>
      <p:sp>
        <p:nvSpPr>
          <p:cNvPr id="40969" name="直接连接符 40968"/>
          <p:cNvSpPr/>
          <p:nvPr/>
        </p:nvSpPr>
        <p:spPr>
          <a:xfrm flipH="1">
            <a:off x="3733800" y="3200400"/>
            <a:ext cx="0" cy="1219200"/>
          </a:xfrm>
          <a:prstGeom prst="line">
            <a:avLst/>
          </a:prstGeom>
          <a:ln w="9525" cap="flat" cmpd="sng">
            <a:solidFill>
              <a:schemeClr val="tx1"/>
            </a:solidFill>
            <a:prstDash val="solid"/>
            <a:headEnd type="none" w="med" len="med"/>
            <a:tailEnd type="none" w="med" len="med"/>
          </a:ln>
        </p:spPr>
        <p:txBody>
          <a:bodyPr/>
          <a:lstStyle/>
          <a:p/>
        </p:txBody>
      </p:sp>
      <p:sp>
        <p:nvSpPr>
          <p:cNvPr id="40970" name="直接连接符 40969"/>
          <p:cNvSpPr/>
          <p:nvPr/>
        </p:nvSpPr>
        <p:spPr>
          <a:xfrm flipH="1">
            <a:off x="5715000" y="3200400"/>
            <a:ext cx="0" cy="1219200"/>
          </a:xfrm>
          <a:prstGeom prst="line">
            <a:avLst/>
          </a:prstGeom>
          <a:ln w="9525" cap="flat" cmpd="sng">
            <a:solidFill>
              <a:schemeClr val="tx1"/>
            </a:solidFill>
            <a:prstDash val="solid"/>
            <a:headEnd type="none" w="med" len="med"/>
            <a:tailEnd type="none" w="med" len="med"/>
          </a:ln>
        </p:spPr>
        <p:txBody>
          <a:bodyPr/>
          <a:lstStyle/>
          <a:p/>
        </p:txBody>
      </p:sp>
      <p:sp>
        <p:nvSpPr>
          <p:cNvPr id="40971" name="文本框 40970"/>
          <p:cNvSpPr txBox="1"/>
          <p:nvPr/>
        </p:nvSpPr>
        <p:spPr>
          <a:xfrm>
            <a:off x="395288" y="2133600"/>
            <a:ext cx="1662112" cy="3084513"/>
          </a:xfrm>
          <a:prstGeom prst="rect">
            <a:avLst/>
          </a:prstGeom>
          <a:noFill/>
          <a:ln w="9525">
            <a:noFill/>
          </a:ln>
        </p:spPr>
        <p:txBody>
          <a:bodyPr>
            <a:spAutoFit/>
          </a:bodyPr>
          <a:lstStyle/>
          <a:p>
            <a:pPr eaLnBrk="0" hangingPunct="0">
              <a:spcBef>
                <a:spcPct val="50000"/>
              </a:spcBef>
            </a:pPr>
            <a:r>
              <a:rPr lang="zh-CN" altLang="en-US" sz="2800" b="1">
                <a:latin typeface="Times New Roman" panose="02020603050405020304" pitchFamily="18" charset="0"/>
                <a:ea typeface="楷体_GB2312" pitchFamily="49" charset="-122"/>
              </a:rPr>
              <a:t>校长</a:t>
            </a:r>
          </a:p>
          <a:p>
            <a:pPr eaLnBrk="0" hangingPunct="0">
              <a:spcBef>
                <a:spcPct val="50000"/>
              </a:spcBef>
            </a:pPr>
            <a:endParaRPr lang="zh-CN" altLang="en-US" sz="2800" b="1">
              <a:latin typeface="Times New Roman" panose="02020603050405020304" pitchFamily="18" charset="0"/>
              <a:ea typeface="楷体_GB2312" pitchFamily="49" charset="-122"/>
            </a:endParaRPr>
          </a:p>
          <a:p>
            <a:pPr eaLnBrk="0" hangingPunct="0">
              <a:spcBef>
                <a:spcPct val="50000"/>
              </a:spcBef>
            </a:pPr>
            <a:r>
              <a:rPr lang="zh-CN" altLang="en-US" sz="2800" b="1">
                <a:latin typeface="Times New Roman" panose="02020603050405020304" pitchFamily="18" charset="0"/>
                <a:ea typeface="楷体_GB2312" pitchFamily="49" charset="-122"/>
              </a:rPr>
              <a:t>部门主任</a:t>
            </a:r>
          </a:p>
          <a:p>
            <a:pPr eaLnBrk="0" hangingPunct="0">
              <a:spcBef>
                <a:spcPct val="50000"/>
              </a:spcBef>
            </a:pPr>
            <a:endParaRPr lang="zh-CN" altLang="en-US" sz="2800" b="1">
              <a:latin typeface="Times New Roman" panose="02020603050405020304" pitchFamily="18" charset="0"/>
              <a:ea typeface="楷体_GB2312" pitchFamily="49" charset="-122"/>
            </a:endParaRPr>
          </a:p>
          <a:p>
            <a:pPr eaLnBrk="0" hangingPunct="0">
              <a:spcBef>
                <a:spcPct val="50000"/>
              </a:spcBef>
            </a:pPr>
            <a:r>
              <a:rPr lang="zh-CN" altLang="en-US" sz="2800" b="1">
                <a:latin typeface="Times New Roman" panose="02020603050405020304" pitchFamily="18" charset="0"/>
                <a:ea typeface="楷体_GB2312" pitchFamily="49" charset="-122"/>
              </a:rPr>
              <a:t>班主任</a:t>
            </a:r>
          </a:p>
        </p:txBody>
      </p:sp>
      <p:sp>
        <p:nvSpPr>
          <p:cNvPr id="40972" name="文本框 40971"/>
          <p:cNvSpPr txBox="1"/>
          <p:nvPr/>
        </p:nvSpPr>
        <p:spPr>
          <a:xfrm>
            <a:off x="2286000" y="2209800"/>
            <a:ext cx="1905000" cy="579438"/>
          </a:xfrm>
          <a:prstGeom prst="rect">
            <a:avLst/>
          </a:prstGeom>
          <a:noFill/>
          <a:ln w="9525">
            <a:noFill/>
          </a:ln>
        </p:spPr>
        <p:txBody>
          <a:bodyPr>
            <a:spAutoFit/>
          </a:bodyPr>
          <a:lstStyle/>
          <a:p>
            <a:pPr algn="ctr" eaLnBrk="0" hangingPunct="0">
              <a:spcBef>
                <a:spcPct val="50000"/>
              </a:spcBef>
            </a:pPr>
            <a:r>
              <a:rPr lang="zh-CN" altLang="en-US" sz="3200" b="1">
                <a:latin typeface="Times New Roman" panose="02020603050405020304" pitchFamily="18" charset="0"/>
                <a:ea typeface="楷体_GB2312" pitchFamily="49" charset="-122"/>
              </a:rPr>
              <a:t>理论</a:t>
            </a:r>
          </a:p>
        </p:txBody>
      </p:sp>
      <p:sp>
        <p:nvSpPr>
          <p:cNvPr id="40973" name="文本框 40972"/>
          <p:cNvSpPr txBox="1"/>
          <p:nvPr/>
        </p:nvSpPr>
        <p:spPr>
          <a:xfrm>
            <a:off x="4724400" y="2286000"/>
            <a:ext cx="1676400" cy="519113"/>
          </a:xfrm>
          <a:prstGeom prst="rect">
            <a:avLst/>
          </a:prstGeom>
          <a:noFill/>
          <a:ln w="9525">
            <a:noFill/>
          </a:ln>
        </p:spPr>
        <p:txBody>
          <a:bodyPr>
            <a:spAutoFit/>
          </a:bodyPr>
          <a:lstStyle/>
          <a:p>
            <a:pPr eaLnBrk="0" hangingPunct="0">
              <a:spcBef>
                <a:spcPct val="50000"/>
              </a:spcBef>
            </a:pPr>
            <a:r>
              <a:rPr lang="zh-CN" altLang="en-US" sz="2800" b="1">
                <a:latin typeface="Times New Roman" panose="02020603050405020304" pitchFamily="18" charset="0"/>
                <a:ea typeface="楷体_GB2312" pitchFamily="49" charset="-122"/>
              </a:rPr>
              <a:t>人际关系</a:t>
            </a:r>
          </a:p>
        </p:txBody>
      </p:sp>
      <p:sp>
        <p:nvSpPr>
          <p:cNvPr id="40974" name="文本框 40973"/>
          <p:cNvSpPr txBox="1"/>
          <p:nvPr/>
        </p:nvSpPr>
        <p:spPr>
          <a:xfrm>
            <a:off x="6477000" y="2286000"/>
            <a:ext cx="1066800" cy="519113"/>
          </a:xfrm>
          <a:prstGeom prst="rect">
            <a:avLst/>
          </a:prstGeom>
          <a:noFill/>
          <a:ln w="9525">
            <a:noFill/>
          </a:ln>
        </p:spPr>
        <p:txBody>
          <a:bodyPr>
            <a:spAutoFit/>
          </a:bodyPr>
          <a:lstStyle/>
          <a:p>
            <a:pPr algn="ctr" eaLnBrk="0" hangingPunct="0">
              <a:spcBef>
                <a:spcPct val="50000"/>
              </a:spcBef>
            </a:pPr>
            <a:r>
              <a:rPr lang="zh-CN" altLang="en-US" sz="2800" b="1">
                <a:latin typeface="Times New Roman" panose="02020603050405020304" pitchFamily="18" charset="0"/>
                <a:ea typeface="楷体_GB2312" pitchFamily="49" charset="-122"/>
              </a:rPr>
              <a:t>技能</a:t>
            </a:r>
          </a:p>
        </p:txBody>
      </p:sp>
      <p:sp>
        <p:nvSpPr>
          <p:cNvPr id="40975" name="文本框 40974"/>
          <p:cNvSpPr txBox="1"/>
          <p:nvPr/>
        </p:nvSpPr>
        <p:spPr>
          <a:xfrm>
            <a:off x="2057400" y="3505200"/>
            <a:ext cx="1905000" cy="579438"/>
          </a:xfrm>
          <a:prstGeom prst="rect">
            <a:avLst/>
          </a:prstGeom>
          <a:noFill/>
          <a:ln w="9525">
            <a:noFill/>
          </a:ln>
        </p:spPr>
        <p:txBody>
          <a:bodyPr>
            <a:spAutoFit/>
          </a:bodyPr>
          <a:lstStyle/>
          <a:p>
            <a:pPr algn="ctr" eaLnBrk="0" hangingPunct="0">
              <a:spcBef>
                <a:spcPct val="50000"/>
              </a:spcBef>
            </a:pPr>
            <a:r>
              <a:rPr lang="zh-CN" altLang="en-US" sz="3200" b="1">
                <a:latin typeface="Times New Roman" panose="02020603050405020304" pitchFamily="18" charset="0"/>
                <a:ea typeface="楷体_GB2312" pitchFamily="49" charset="-122"/>
              </a:rPr>
              <a:t>理论</a:t>
            </a:r>
          </a:p>
        </p:txBody>
      </p:sp>
      <p:sp>
        <p:nvSpPr>
          <p:cNvPr id="40976" name="文本框 40975"/>
          <p:cNvSpPr txBox="1"/>
          <p:nvPr/>
        </p:nvSpPr>
        <p:spPr>
          <a:xfrm>
            <a:off x="1752600" y="4800600"/>
            <a:ext cx="1905000" cy="579438"/>
          </a:xfrm>
          <a:prstGeom prst="rect">
            <a:avLst/>
          </a:prstGeom>
          <a:noFill/>
          <a:ln w="9525">
            <a:noFill/>
          </a:ln>
        </p:spPr>
        <p:txBody>
          <a:bodyPr>
            <a:spAutoFit/>
          </a:bodyPr>
          <a:lstStyle/>
          <a:p>
            <a:pPr algn="ctr" eaLnBrk="0" hangingPunct="0">
              <a:spcBef>
                <a:spcPct val="50000"/>
              </a:spcBef>
            </a:pPr>
            <a:r>
              <a:rPr lang="zh-CN" altLang="en-US" sz="3200" b="1">
                <a:latin typeface="Times New Roman" panose="02020603050405020304" pitchFamily="18" charset="0"/>
                <a:ea typeface="楷体_GB2312" pitchFamily="49" charset="-122"/>
              </a:rPr>
              <a:t>理论</a:t>
            </a:r>
          </a:p>
        </p:txBody>
      </p:sp>
      <p:sp>
        <p:nvSpPr>
          <p:cNvPr id="40977" name="文本框 40976"/>
          <p:cNvSpPr txBox="1"/>
          <p:nvPr/>
        </p:nvSpPr>
        <p:spPr>
          <a:xfrm>
            <a:off x="3962400" y="3505200"/>
            <a:ext cx="1676400" cy="519113"/>
          </a:xfrm>
          <a:prstGeom prst="rect">
            <a:avLst/>
          </a:prstGeom>
          <a:noFill/>
          <a:ln w="9525">
            <a:noFill/>
          </a:ln>
        </p:spPr>
        <p:txBody>
          <a:bodyPr>
            <a:spAutoFit/>
          </a:bodyPr>
          <a:lstStyle/>
          <a:p>
            <a:pPr eaLnBrk="0" hangingPunct="0">
              <a:spcBef>
                <a:spcPct val="50000"/>
              </a:spcBef>
            </a:pPr>
            <a:r>
              <a:rPr lang="zh-CN" altLang="en-US" sz="2800" b="1">
                <a:latin typeface="Times New Roman" panose="02020603050405020304" pitchFamily="18" charset="0"/>
                <a:ea typeface="楷体_GB2312" pitchFamily="49" charset="-122"/>
              </a:rPr>
              <a:t>人际关系</a:t>
            </a:r>
          </a:p>
        </p:txBody>
      </p:sp>
      <p:sp>
        <p:nvSpPr>
          <p:cNvPr id="40978" name="文本框 40977"/>
          <p:cNvSpPr txBox="1"/>
          <p:nvPr/>
        </p:nvSpPr>
        <p:spPr>
          <a:xfrm>
            <a:off x="3581400" y="4800600"/>
            <a:ext cx="1676400" cy="519113"/>
          </a:xfrm>
          <a:prstGeom prst="rect">
            <a:avLst/>
          </a:prstGeom>
          <a:noFill/>
          <a:ln w="9525">
            <a:noFill/>
          </a:ln>
        </p:spPr>
        <p:txBody>
          <a:bodyPr>
            <a:spAutoFit/>
          </a:bodyPr>
          <a:lstStyle/>
          <a:p>
            <a:pPr eaLnBrk="0" hangingPunct="0">
              <a:spcBef>
                <a:spcPct val="50000"/>
              </a:spcBef>
            </a:pPr>
            <a:r>
              <a:rPr lang="zh-CN" altLang="en-US" sz="2800" b="1">
                <a:latin typeface="Times New Roman" panose="02020603050405020304" pitchFamily="18" charset="0"/>
                <a:ea typeface="楷体_GB2312" pitchFamily="49" charset="-122"/>
              </a:rPr>
              <a:t>人际关系</a:t>
            </a:r>
          </a:p>
        </p:txBody>
      </p:sp>
      <p:sp>
        <p:nvSpPr>
          <p:cNvPr id="40979" name="文本框 40978"/>
          <p:cNvSpPr txBox="1"/>
          <p:nvPr/>
        </p:nvSpPr>
        <p:spPr>
          <a:xfrm>
            <a:off x="6172200" y="3581400"/>
            <a:ext cx="1066800" cy="519113"/>
          </a:xfrm>
          <a:prstGeom prst="rect">
            <a:avLst/>
          </a:prstGeom>
          <a:noFill/>
          <a:ln w="9525">
            <a:noFill/>
          </a:ln>
        </p:spPr>
        <p:txBody>
          <a:bodyPr>
            <a:spAutoFit/>
          </a:bodyPr>
          <a:lstStyle/>
          <a:p>
            <a:pPr algn="ctr" eaLnBrk="0" hangingPunct="0">
              <a:spcBef>
                <a:spcPct val="50000"/>
              </a:spcBef>
            </a:pPr>
            <a:r>
              <a:rPr lang="zh-CN" altLang="en-US" sz="2800" b="1">
                <a:latin typeface="Times New Roman" panose="02020603050405020304" pitchFamily="18" charset="0"/>
                <a:ea typeface="楷体_GB2312" pitchFamily="49" charset="-122"/>
              </a:rPr>
              <a:t>技能</a:t>
            </a:r>
          </a:p>
        </p:txBody>
      </p:sp>
      <p:sp>
        <p:nvSpPr>
          <p:cNvPr id="40980" name="文本框 40979"/>
          <p:cNvSpPr txBox="1"/>
          <p:nvPr/>
        </p:nvSpPr>
        <p:spPr>
          <a:xfrm>
            <a:off x="5943600" y="4876800"/>
            <a:ext cx="1066800" cy="519113"/>
          </a:xfrm>
          <a:prstGeom prst="rect">
            <a:avLst/>
          </a:prstGeom>
          <a:noFill/>
          <a:ln w="9525">
            <a:noFill/>
          </a:ln>
        </p:spPr>
        <p:txBody>
          <a:bodyPr>
            <a:spAutoFit/>
          </a:bodyPr>
          <a:lstStyle/>
          <a:p>
            <a:pPr algn="ctr" eaLnBrk="0" hangingPunct="0">
              <a:spcBef>
                <a:spcPct val="50000"/>
              </a:spcBef>
            </a:pPr>
            <a:r>
              <a:rPr lang="zh-CN" altLang="en-US" sz="2800" b="1">
                <a:latin typeface="Times New Roman" panose="02020603050405020304" pitchFamily="18" charset="0"/>
                <a:ea typeface="楷体_GB2312" pitchFamily="49" charset="-122"/>
              </a:rPr>
              <a:t>技能</a:t>
            </a:r>
          </a:p>
        </p:txBody>
      </p:sp>
      <p:sp>
        <p:nvSpPr>
          <p:cNvPr id="40981" name="文本框 40980"/>
          <p:cNvSpPr txBox="1"/>
          <p:nvPr/>
        </p:nvSpPr>
        <p:spPr>
          <a:xfrm>
            <a:off x="1447800" y="1066800"/>
            <a:ext cx="6400800" cy="579438"/>
          </a:xfrm>
          <a:prstGeom prst="rect">
            <a:avLst/>
          </a:prstGeom>
          <a:noFill/>
          <a:ln w="9525">
            <a:noFill/>
          </a:ln>
        </p:spPr>
        <p:txBody>
          <a:bodyPr>
            <a:spAutoFit/>
          </a:bodyPr>
          <a:lstStyle/>
          <a:p>
            <a:pPr algn="ctr" eaLnBrk="0" hangingPunct="0">
              <a:spcBef>
                <a:spcPct val="50000"/>
              </a:spcBef>
            </a:pPr>
            <a:r>
              <a:rPr lang="zh-CN" altLang="en-US" sz="3200" b="1">
                <a:latin typeface="Times New Roman" panose="02020603050405020304" pitchFamily="18" charset="0"/>
                <a:ea typeface="楷体_GB2312" pitchFamily="49" charset="-122"/>
              </a:rPr>
              <a:t>对学校管理者的能力要求</a:t>
            </a:r>
          </a:p>
        </p:txBody>
      </p:sp>
      <p:sp>
        <p:nvSpPr>
          <p:cNvPr id="40982" name="文本框 40981"/>
          <p:cNvSpPr txBox="1"/>
          <p:nvPr/>
        </p:nvSpPr>
        <p:spPr>
          <a:xfrm>
            <a:off x="898525" y="92075"/>
            <a:ext cx="4772025" cy="641350"/>
          </a:xfrm>
          <a:prstGeom prst="rect">
            <a:avLst/>
          </a:prstGeom>
          <a:noFill/>
          <a:ln w="9525">
            <a:noFill/>
          </a:ln>
        </p:spPr>
        <p:txBody>
          <a:bodyPr wrap="none" anchor="t" anchorCtr="0">
            <a:spAutoFit/>
          </a:bodyPr>
          <a:lstStyle/>
          <a:p>
            <a:r>
              <a:rPr lang="zh-CN" altLang="es-ES_tradnl" sz="3600" b="1">
                <a:solidFill>
                  <a:srgbClr val="FF0000"/>
                </a:solidFill>
                <a:latin typeface="Arial" panose="020b0604020202020204" pitchFamily="34" charset="0"/>
                <a:ea typeface="隶书" panose="02010509060101010101" pitchFamily="49" charset="-122"/>
              </a:rPr>
              <a:t>四、教育质量的管理者</a:t>
            </a:r>
            <a:endParaRPr lang="zh-CN" altLang="en-US" sz="3600" b="1">
              <a:solidFill>
                <a:srgbClr val="FF0000"/>
              </a:solidFill>
              <a:latin typeface="Arial" panose="020b0604020202020204" pitchFamily="34" charset="0"/>
              <a:ea typeface="隶书" panose="02010509060101010101" pitchFamily="49" charset="-122"/>
            </a:endParaRPr>
          </a:p>
        </p:txBody>
      </p:sp>
    </p:spTree>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41986" name="对象 41985"/>
          <p:cNvGraphicFramePr>
            <a:graphicFrameLocks noChangeAspect="1"/>
          </p:cNvGraphicFramePr>
          <p:nvPr/>
        </p:nvGraphicFramePr>
        <p:xfrm>
          <a:off x="1116013" y="2997200"/>
          <a:ext cx="2819400" cy="1808163"/>
        </p:xfrm>
        <a:graphic>
          <a:graphicData uri="http://schemas.openxmlformats.org/presentationml/2006/ole">
            <mc:AlternateContent>
              <mc:Choice xmlns:v="urn:schemas-microsoft-com:vml" Requires="v">
                <p:oleObj spid="_x0000_s1041" r:id="rId2" imgW="4010025" imgH="2571750" progId="MS_ClipArt_Gallery.2">
                  <p:embed/>
                </p:oleObj>
              </mc:Choice>
              <mc:Fallback>
                <p:oleObj r:id="rId2" imgW="4010025" imgH="2571750" progId="MS_ClipArt_Gallery.2">
                  <p:embed/>
                  <p:pic>
                    <p:nvPicPr>
                      <p:cNvPr id="0" name="OLE substitute image"/>
                      <p:cNvPicPr/>
                      <p:nvPr/>
                    </p:nvPicPr>
                    <p:blipFill>
                      <a:blip r:embed="rId3"/>
                      <a:stretch>
                        <a:fillRect/>
                      </a:stretch>
                    </p:blipFill>
                    <p:spPr>
                      <a:xfrm>
                        <a:off x="1116013" y="2997200"/>
                        <a:ext cx="2819400" cy="1808163"/>
                      </a:xfrm>
                      <a:prstGeom prst="rect">
                        <a:avLst/>
                      </a:prstGeom>
                      <a:noFill/>
                      <a:ln w="38100">
                        <a:noFill/>
                        <a:miter/>
                      </a:ln>
                    </p:spPr>
                  </p:pic>
                </p:oleObj>
              </mc:Fallback>
            </mc:AlternateContent>
          </a:graphicData>
        </a:graphic>
      </p:graphicFrame>
      <p:sp>
        <p:nvSpPr>
          <p:cNvPr id="41987" name="文本框 41986"/>
          <p:cNvSpPr txBox="1"/>
          <p:nvPr/>
        </p:nvSpPr>
        <p:spPr>
          <a:xfrm>
            <a:off x="1692275" y="1268413"/>
            <a:ext cx="5867400" cy="641350"/>
          </a:xfrm>
          <a:prstGeom prst="rect">
            <a:avLst/>
          </a:prstGeom>
          <a:noFill/>
          <a:ln w="9525">
            <a:noFill/>
          </a:ln>
        </p:spPr>
        <p:txBody>
          <a:bodyPr>
            <a:spAutoFit/>
          </a:bodyPr>
          <a:lstStyle/>
          <a:p>
            <a:pPr algn="ctr" eaLnBrk="0" hangingPunct="0">
              <a:spcBef>
                <a:spcPct val="50000"/>
              </a:spcBef>
            </a:pPr>
            <a:r>
              <a:rPr lang="zh-CN" altLang="en-US" sz="3600" b="1">
                <a:solidFill>
                  <a:srgbClr val="FF0000"/>
                </a:solidFill>
                <a:latin typeface="Times New Roman" panose="02020603050405020304" pitchFamily="18" charset="0"/>
                <a:ea typeface="隶书" panose="02010509060101010101" pitchFamily="49" charset="-122"/>
              </a:rPr>
              <a:t>五、冲突的处理者</a:t>
            </a:r>
          </a:p>
        </p:txBody>
      </p:sp>
      <p:graphicFrame>
        <p:nvGraphicFramePr>
          <p:cNvPr id="41988" name="对象 41987"/>
          <p:cNvGraphicFramePr>
            <a:graphicFrameLocks noChangeAspect="1"/>
          </p:cNvGraphicFramePr>
          <p:nvPr/>
        </p:nvGraphicFramePr>
        <p:xfrm>
          <a:off x="5867400" y="3621088"/>
          <a:ext cx="2590800" cy="1500187"/>
        </p:xfrm>
        <a:graphic>
          <a:graphicData uri="http://schemas.openxmlformats.org/presentationml/2006/ole">
            <mc:AlternateContent>
              <mc:Choice xmlns:v="urn:schemas-microsoft-com:vml" Requires="v">
                <p:oleObj spid="_x0000_s1042" r:id="rId4" imgW="3950335" imgH="2285365" progId="MS_ClipArt_Gallery.2">
                  <p:embed/>
                </p:oleObj>
              </mc:Choice>
              <mc:Fallback>
                <p:oleObj r:id="rId4" imgW="3950335" imgH="2285365" progId="MS_ClipArt_Gallery.2">
                  <p:embed/>
                  <p:pic>
                    <p:nvPicPr>
                      <p:cNvPr id="0" name="OLE substitute image"/>
                      <p:cNvPicPr/>
                      <p:nvPr/>
                    </p:nvPicPr>
                    <p:blipFill>
                      <a:blip r:embed="rId5"/>
                      <a:stretch>
                        <a:fillRect/>
                      </a:stretch>
                    </p:blipFill>
                    <p:spPr>
                      <a:xfrm>
                        <a:off x="5867400" y="3621088"/>
                        <a:ext cx="2590800" cy="1500187"/>
                      </a:xfrm>
                      <a:prstGeom prst="rect">
                        <a:avLst/>
                      </a:prstGeom>
                      <a:noFill/>
                      <a:ln w="38100">
                        <a:noFill/>
                        <a:miter/>
                      </a:ln>
                    </p:spPr>
                  </p:pic>
                </p:oleObj>
              </mc:Fallback>
            </mc:AlternateContent>
          </a:graphicData>
        </a:graphic>
      </p:graphicFrame>
    </p:spTree>
  </p:cSld>
  <p:clrMapOvr>
    <a:masterClrMapping/>
  </p:clrMapOvr>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43010" name="图片 43009"/>
          <p:cNvPicPr>
            <a:picLocks noChangeAspect="1"/>
          </p:cNvPicPr>
          <p:nvPr/>
        </p:nvPicPr>
        <p:blipFill>
          <a:blip r:embed="rId2"/>
          <a:stretch>
            <a:fillRect/>
          </a:stretch>
        </p:blipFill>
        <p:spPr>
          <a:xfrm>
            <a:off x="1828800" y="1219200"/>
            <a:ext cx="5334000" cy="5072063"/>
          </a:xfrm>
          <a:prstGeom prst="rect">
            <a:avLst/>
          </a:prstGeom>
          <a:noFill/>
          <a:ln w="9525">
            <a:noFill/>
          </a:ln>
        </p:spPr>
      </p:pic>
      <p:sp>
        <p:nvSpPr>
          <p:cNvPr id="43011" name="矩形 43010"/>
          <p:cNvSpPr/>
          <p:nvPr/>
        </p:nvSpPr>
        <p:spPr>
          <a:xfrm>
            <a:off x="2362200" y="0"/>
            <a:ext cx="4406900" cy="1098550"/>
          </a:xfrm>
          <a:prstGeom prst="rect">
            <a:avLst/>
          </a:prstGeom>
          <a:noFill/>
          <a:ln w="9525">
            <a:noFill/>
          </a:ln>
        </p:spPr>
        <p:txBody>
          <a:bodyPr wrap="none" anchor="t" anchorCtr="0">
            <a:spAutoFit/>
          </a:bodyPr>
          <a:lstStyle/>
          <a:p>
            <a:pPr algn="r"/>
            <a:r>
              <a:rPr lang="zh-CN" altLang="en-US" sz="6600" b="1">
                <a:solidFill>
                  <a:srgbClr val="FFCC00"/>
                </a:solidFill>
                <a:effectLst>
                  <a:outerShdw blurRad="38100" dist="38100" dir="2700000">
                    <a:srgbClr val="000000"/>
                  </a:outerShdw>
                </a:effectLst>
                <a:latin typeface="Times New Roman" panose="02020603050405020304" pitchFamily="18" charset="0"/>
                <a:ea typeface="幼圆" panose="02010509060101010101" pitchFamily="49" charset="-122"/>
              </a:rPr>
              <a:t>时间矩阵图</a:t>
            </a:r>
            <a:endParaRPr lang="zh-CN" altLang="en-US" sz="8000" b="1">
              <a:solidFill>
                <a:srgbClr val="FFCC00"/>
              </a:solidFill>
              <a:effectLst>
                <a:outerShdw blurRad="38100" dist="38100" dir="2700000">
                  <a:srgbClr val="000000"/>
                </a:outerShdw>
              </a:effectLst>
              <a:latin typeface="Times New Roman" panose="02020603050405020304" pitchFamily="18" charset="0"/>
              <a:ea typeface="幼圆" panose="02010509060101010101" pitchFamily="49" charset="-122"/>
            </a:endParaRPr>
          </a:p>
        </p:txBody>
      </p:sp>
      <p:sp>
        <p:nvSpPr>
          <p:cNvPr id="43012" name="文本框 43011"/>
          <p:cNvSpPr txBox="1"/>
          <p:nvPr/>
        </p:nvSpPr>
        <p:spPr>
          <a:xfrm>
            <a:off x="3738563" y="1219200"/>
            <a:ext cx="869950" cy="366713"/>
          </a:xfrm>
          <a:prstGeom prst="rect">
            <a:avLst/>
          </a:prstGeom>
          <a:noFill/>
          <a:ln w="9525">
            <a:noFill/>
          </a:ln>
        </p:spPr>
        <p:txBody>
          <a:bodyPr wrap="none" anchor="t" anchorCtr="0">
            <a:spAutoFit/>
          </a:bodyPr>
          <a:lstStyle/>
          <a:p>
            <a:pPr algn="r"/>
            <a:r>
              <a:rPr lang="zh-CN" altLang="en-US">
                <a:latin typeface="Times New Roman" panose="02020603050405020304" pitchFamily="18" charset="0"/>
                <a:ea typeface="幼圆" panose="02010509060101010101" pitchFamily="49" charset="-122"/>
              </a:rPr>
              <a:t>紧急的</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13" name="矩形 43012"/>
          <p:cNvSpPr/>
          <p:nvPr/>
        </p:nvSpPr>
        <p:spPr>
          <a:xfrm>
            <a:off x="6172200" y="1219200"/>
            <a:ext cx="1098550" cy="366713"/>
          </a:xfrm>
          <a:prstGeom prst="rect">
            <a:avLst/>
          </a:prstGeom>
          <a:noFill/>
          <a:ln w="9525">
            <a:noFill/>
          </a:ln>
        </p:spPr>
        <p:txBody>
          <a:bodyPr wrap="none" anchor="t" anchorCtr="0">
            <a:spAutoFit/>
          </a:bodyPr>
          <a:lstStyle/>
          <a:p>
            <a:pPr algn="r"/>
            <a:r>
              <a:rPr lang="zh-CN" altLang="en-US">
                <a:latin typeface="Times New Roman" panose="02020603050405020304" pitchFamily="18" charset="0"/>
                <a:ea typeface="幼圆" panose="02010509060101010101" pitchFamily="49" charset="-122"/>
              </a:rPr>
              <a:t>不紧急的</a:t>
            </a:r>
            <a:endParaRPr lang="zh-CN" altLang="en-US" sz="2000" b="1">
              <a:latin typeface="Times New Roman" panose="02020603050405020304" pitchFamily="18" charset="0"/>
              <a:ea typeface="幼圆" panose="02010509060101010101" pitchFamily="49" charset="-122"/>
            </a:endParaRPr>
          </a:p>
        </p:txBody>
      </p:sp>
      <p:sp>
        <p:nvSpPr>
          <p:cNvPr id="43014" name="文本框 43013"/>
          <p:cNvSpPr txBox="1"/>
          <p:nvPr/>
        </p:nvSpPr>
        <p:spPr>
          <a:xfrm rot="-5462303">
            <a:off x="1652588" y="1470025"/>
            <a:ext cx="869950" cy="366713"/>
          </a:xfrm>
          <a:prstGeom prst="rect">
            <a:avLst/>
          </a:prstGeom>
          <a:noFill/>
          <a:ln w="9525">
            <a:noFill/>
          </a:ln>
        </p:spPr>
        <p:txBody>
          <a:bodyPr wrap="none" anchor="t" anchorCtr="0">
            <a:spAutoFit/>
          </a:bodyPr>
          <a:lstStyle/>
          <a:p>
            <a:pPr algn="r"/>
            <a:r>
              <a:rPr lang="zh-CN" altLang="en-US">
                <a:latin typeface="Times New Roman" panose="02020603050405020304" pitchFamily="18" charset="0"/>
                <a:ea typeface="幼圆" panose="02010509060101010101" pitchFamily="49" charset="-122"/>
              </a:rPr>
              <a:t>重要的</a:t>
            </a:r>
            <a:endParaRPr lang="zh-CN" altLang="en-US" sz="2000" b="1">
              <a:latin typeface="Times New Roman" panose="02020603050405020304" pitchFamily="18" charset="0"/>
              <a:ea typeface="幼圆" panose="02010509060101010101" pitchFamily="49" charset="-122"/>
            </a:endParaRPr>
          </a:p>
        </p:txBody>
      </p:sp>
      <p:sp>
        <p:nvSpPr>
          <p:cNvPr id="43015" name="文本框 43014"/>
          <p:cNvSpPr txBox="1"/>
          <p:nvPr/>
        </p:nvSpPr>
        <p:spPr>
          <a:xfrm rot="-5462303">
            <a:off x="1538288" y="3565525"/>
            <a:ext cx="1098550" cy="366713"/>
          </a:xfrm>
          <a:prstGeom prst="rect">
            <a:avLst/>
          </a:prstGeom>
          <a:noFill/>
          <a:ln w="9525">
            <a:noFill/>
          </a:ln>
        </p:spPr>
        <p:txBody>
          <a:bodyPr>
            <a:spAutoFit/>
          </a:bodyPr>
          <a:lstStyle/>
          <a:p>
            <a:pPr algn="r"/>
            <a:r>
              <a:rPr lang="zh-CN" altLang="en-US">
                <a:latin typeface="Times New Roman" panose="02020603050405020304" pitchFamily="18" charset="0"/>
                <a:ea typeface="幼圆" panose="02010509060101010101" pitchFamily="49" charset="-122"/>
              </a:rPr>
              <a:t>不重要的</a:t>
            </a:r>
            <a:endParaRPr lang="zh-CN" altLang="en-US" sz="2000" b="1">
              <a:latin typeface="Times New Roman" panose="02020603050405020304" pitchFamily="18" charset="0"/>
              <a:ea typeface="幼圆" panose="02010509060101010101" pitchFamily="49" charset="-122"/>
            </a:endParaRPr>
          </a:p>
        </p:txBody>
      </p:sp>
      <p:sp>
        <p:nvSpPr>
          <p:cNvPr id="43016" name="文本框 43015"/>
          <p:cNvSpPr txBox="1"/>
          <p:nvPr/>
        </p:nvSpPr>
        <p:spPr>
          <a:xfrm>
            <a:off x="2895600" y="5334000"/>
            <a:ext cx="1066800" cy="396875"/>
          </a:xfrm>
          <a:prstGeom prst="rect">
            <a:avLst/>
          </a:prstGeom>
          <a:solidFill>
            <a:srgbClr val="FF0000"/>
          </a:solidFill>
          <a:ln w="9525">
            <a:noFill/>
          </a:ln>
        </p:spPr>
        <p:txBody>
          <a:bodyPr>
            <a:spAutoFit/>
          </a:bodyPr>
          <a:lstStyle/>
          <a:p>
            <a:pPr algn="r"/>
            <a:r>
              <a:rPr lang="zh-CN" altLang="en-US" sz="2000">
                <a:latin typeface="Times New Roman" panose="02020603050405020304" pitchFamily="18" charset="0"/>
                <a:ea typeface="幼圆" panose="02010509060101010101" pitchFamily="49" charset="-122"/>
              </a:rPr>
              <a:t>虚假的</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17" name="文本框 43016"/>
          <p:cNvSpPr txBox="1"/>
          <p:nvPr/>
        </p:nvSpPr>
        <p:spPr>
          <a:xfrm>
            <a:off x="2819400" y="3048000"/>
            <a:ext cx="946150" cy="396875"/>
          </a:xfrm>
          <a:prstGeom prst="rect">
            <a:avLst/>
          </a:prstGeom>
          <a:solidFill>
            <a:srgbClr val="FFCC00"/>
          </a:solidFill>
          <a:ln w="9525">
            <a:noFill/>
          </a:ln>
        </p:spPr>
        <p:txBody>
          <a:bodyPr wrap="none" anchor="t" anchorCtr="0">
            <a:spAutoFit/>
          </a:bodyPr>
          <a:lstStyle/>
          <a:p>
            <a:pPr algn="r"/>
            <a:r>
              <a:rPr lang="zh-CN" altLang="en-US" sz="2000">
                <a:latin typeface="Times New Roman" panose="02020603050405020304" pitchFamily="18" charset="0"/>
                <a:ea typeface="幼圆" panose="02010509060101010101" pitchFamily="49" charset="-122"/>
              </a:rPr>
              <a:t>必要的</a:t>
            </a:r>
            <a:endParaRPr lang="zh-CN" altLang="en-US" sz="2800">
              <a:latin typeface="Times New Roman" panose="02020603050405020304" pitchFamily="18" charset="0"/>
              <a:ea typeface="幼圆" panose="02010509060101010101" pitchFamily="49" charset="-122"/>
            </a:endParaRPr>
          </a:p>
        </p:txBody>
      </p:sp>
      <p:sp>
        <p:nvSpPr>
          <p:cNvPr id="43018" name="文本框 43017"/>
          <p:cNvSpPr txBox="1"/>
          <p:nvPr/>
        </p:nvSpPr>
        <p:spPr>
          <a:xfrm>
            <a:off x="2743200" y="1676400"/>
            <a:ext cx="692150" cy="396875"/>
          </a:xfrm>
          <a:prstGeom prst="rect">
            <a:avLst/>
          </a:prstGeom>
          <a:noFill/>
          <a:ln w="9525">
            <a:noFill/>
          </a:ln>
        </p:spPr>
        <p:txBody>
          <a:bodyPr wrap="none" anchor="t" anchorCtr="0">
            <a:spAutoFit/>
          </a:bodyPr>
          <a:lstStyle/>
          <a:p>
            <a:pPr algn="r"/>
            <a:r>
              <a:rPr lang="zh-CN" altLang="en-US" sz="2000">
                <a:latin typeface="Times New Roman" panose="02020603050405020304" pitchFamily="18" charset="0"/>
                <a:ea typeface="幼圆" panose="02010509060101010101" pitchFamily="49" charset="-122"/>
              </a:rPr>
              <a:t>危机</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19" name="矩形 43018"/>
          <p:cNvSpPr/>
          <p:nvPr/>
        </p:nvSpPr>
        <p:spPr>
          <a:xfrm>
            <a:off x="2667000" y="2057400"/>
            <a:ext cx="1708150" cy="396875"/>
          </a:xfrm>
          <a:prstGeom prst="rect">
            <a:avLst/>
          </a:prstGeom>
          <a:noFill/>
          <a:ln w="9525">
            <a:noFill/>
          </a:ln>
        </p:spPr>
        <p:txBody>
          <a:bodyPr wrap="none" anchor="t" anchorCtr="0">
            <a:spAutoFit/>
          </a:bodyPr>
          <a:lstStyle/>
          <a:p>
            <a:pPr algn="r"/>
            <a:r>
              <a:rPr lang="zh-CN" altLang="en-US" sz="2000">
                <a:latin typeface="Times New Roman" panose="02020603050405020304" pitchFamily="18" charset="0"/>
                <a:ea typeface="幼圆" panose="02010509060101010101" pitchFamily="49" charset="-122"/>
              </a:rPr>
              <a:t>有限期的任务</a:t>
            </a:r>
          </a:p>
        </p:txBody>
      </p:sp>
      <p:sp>
        <p:nvSpPr>
          <p:cNvPr id="43020" name="矩形 43019"/>
          <p:cNvSpPr/>
          <p:nvPr/>
        </p:nvSpPr>
        <p:spPr>
          <a:xfrm>
            <a:off x="2743200" y="2438400"/>
            <a:ext cx="692150" cy="396875"/>
          </a:xfrm>
          <a:prstGeom prst="rect">
            <a:avLst/>
          </a:prstGeom>
          <a:noFill/>
          <a:ln w="9525">
            <a:noFill/>
          </a:ln>
        </p:spPr>
        <p:txBody>
          <a:bodyPr wrap="none" anchor="t" anchorCtr="0">
            <a:spAutoFit/>
          </a:bodyPr>
          <a:lstStyle/>
          <a:p>
            <a:pPr algn="r"/>
            <a:r>
              <a:rPr lang="zh-CN" altLang="en-US" sz="2000">
                <a:latin typeface="Times New Roman" panose="02020603050405020304" pitchFamily="18" charset="0"/>
                <a:ea typeface="幼圆" panose="02010509060101010101" pitchFamily="49" charset="-122"/>
              </a:rPr>
              <a:t>项目</a:t>
            </a:r>
          </a:p>
        </p:txBody>
      </p:sp>
      <p:sp>
        <p:nvSpPr>
          <p:cNvPr id="43021" name="文本框 43020"/>
          <p:cNvSpPr txBox="1"/>
          <p:nvPr/>
        </p:nvSpPr>
        <p:spPr>
          <a:xfrm>
            <a:off x="5105400" y="1676400"/>
            <a:ext cx="692150" cy="396875"/>
          </a:xfrm>
          <a:prstGeom prst="rect">
            <a:avLst/>
          </a:prstGeom>
          <a:noFill/>
          <a:ln w="9525">
            <a:noFill/>
          </a:ln>
        </p:spPr>
        <p:txBody>
          <a:bodyPr wrap="none" anchor="t" anchorCtr="0">
            <a:spAutoFit/>
          </a:bodyPr>
          <a:lstStyle/>
          <a:p>
            <a:pPr algn="r"/>
            <a:r>
              <a:rPr lang="zh-CN" altLang="en-US" sz="2000">
                <a:latin typeface="Times New Roman" panose="02020603050405020304" pitchFamily="18" charset="0"/>
                <a:ea typeface="幼圆" panose="02010509060101010101" pitchFamily="49" charset="-122"/>
              </a:rPr>
              <a:t>计划</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22" name="文本框 43021"/>
          <p:cNvSpPr txBox="1"/>
          <p:nvPr/>
        </p:nvSpPr>
        <p:spPr>
          <a:xfrm>
            <a:off x="5105400" y="2057400"/>
            <a:ext cx="692150" cy="396875"/>
          </a:xfrm>
          <a:prstGeom prst="rect">
            <a:avLst/>
          </a:prstGeom>
          <a:noFill/>
          <a:ln w="9525">
            <a:noFill/>
          </a:ln>
        </p:spPr>
        <p:txBody>
          <a:bodyPr wrap="none" anchor="t" anchorCtr="0">
            <a:spAutoFit/>
          </a:bodyPr>
          <a:lstStyle/>
          <a:p>
            <a:pPr algn="r"/>
            <a:r>
              <a:rPr lang="zh-CN" altLang="en-US" sz="2000">
                <a:latin typeface="Times New Roman" panose="02020603050405020304" pitchFamily="18" charset="0"/>
                <a:ea typeface="幼圆" panose="02010509060101010101" pitchFamily="49" charset="-122"/>
              </a:rPr>
              <a:t>准备</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23" name="文本框 43022"/>
          <p:cNvSpPr txBox="1"/>
          <p:nvPr/>
        </p:nvSpPr>
        <p:spPr>
          <a:xfrm>
            <a:off x="5105400" y="2438400"/>
            <a:ext cx="1200150" cy="396875"/>
          </a:xfrm>
          <a:prstGeom prst="rect">
            <a:avLst/>
          </a:prstGeom>
          <a:noFill/>
          <a:ln w="9525">
            <a:noFill/>
          </a:ln>
        </p:spPr>
        <p:txBody>
          <a:bodyPr wrap="none" anchor="t" anchorCtr="0">
            <a:spAutoFit/>
          </a:bodyPr>
          <a:lstStyle/>
          <a:p>
            <a:pPr algn="r"/>
            <a:r>
              <a:rPr lang="zh-CN" altLang="en-US" sz="2000">
                <a:latin typeface="Times New Roman" panose="02020603050405020304" pitchFamily="18" charset="0"/>
                <a:ea typeface="幼圆" panose="02010509060101010101" pitchFamily="49" charset="-122"/>
              </a:rPr>
              <a:t>建立关系</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24" name="文本框 43023"/>
          <p:cNvSpPr txBox="1"/>
          <p:nvPr/>
        </p:nvSpPr>
        <p:spPr>
          <a:xfrm>
            <a:off x="5105400" y="2743200"/>
            <a:ext cx="1454150" cy="396875"/>
          </a:xfrm>
          <a:prstGeom prst="rect">
            <a:avLst/>
          </a:prstGeom>
          <a:noFill/>
          <a:ln w="9525">
            <a:noFill/>
          </a:ln>
        </p:spPr>
        <p:txBody>
          <a:bodyPr wrap="none" anchor="t" anchorCtr="0">
            <a:spAutoFit/>
          </a:bodyPr>
          <a:lstStyle/>
          <a:p>
            <a:pPr algn="r"/>
            <a:r>
              <a:rPr lang="zh-CN" altLang="en-US" sz="2000">
                <a:latin typeface="Times New Roman" panose="02020603050405020304" pitchFamily="18" charset="0"/>
                <a:ea typeface="幼圆" panose="02010509060101010101" pitchFamily="49" charset="-122"/>
              </a:rPr>
              <a:t>真正的创新</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25" name="文本框 43024"/>
          <p:cNvSpPr txBox="1"/>
          <p:nvPr/>
        </p:nvSpPr>
        <p:spPr>
          <a:xfrm>
            <a:off x="5003800" y="3124200"/>
            <a:ext cx="946150" cy="396875"/>
          </a:xfrm>
          <a:prstGeom prst="rect">
            <a:avLst/>
          </a:prstGeom>
          <a:solidFill>
            <a:srgbClr val="9900FF"/>
          </a:solidFill>
          <a:ln w="9525">
            <a:noFill/>
          </a:ln>
        </p:spPr>
        <p:txBody>
          <a:bodyPr wrap="none" anchor="t" anchorCtr="0">
            <a:spAutoFit/>
          </a:bodyPr>
          <a:lstStyle/>
          <a:p>
            <a:pPr algn="r"/>
            <a:r>
              <a:rPr lang="zh-CN" altLang="en-US" sz="2000">
                <a:solidFill>
                  <a:schemeClr val="bg1"/>
                </a:solidFill>
                <a:latin typeface="Times New Roman" panose="02020603050405020304" pitchFamily="18" charset="0"/>
                <a:ea typeface="幼圆" panose="02010509060101010101" pitchFamily="49" charset="-122"/>
              </a:rPr>
              <a:t>重要的</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26" name="文本框 43025"/>
          <p:cNvSpPr txBox="1"/>
          <p:nvPr/>
        </p:nvSpPr>
        <p:spPr>
          <a:xfrm>
            <a:off x="2895600" y="3962400"/>
            <a:ext cx="692150" cy="396875"/>
          </a:xfrm>
          <a:prstGeom prst="rect">
            <a:avLst/>
          </a:prstGeom>
          <a:noFill/>
          <a:ln w="9525">
            <a:noFill/>
          </a:ln>
        </p:spPr>
        <p:txBody>
          <a:bodyPr wrap="none" anchor="t" anchorCtr="0">
            <a:spAutoFit/>
          </a:bodyPr>
          <a:lstStyle/>
          <a:p>
            <a:pPr algn="r"/>
            <a:r>
              <a:rPr lang="zh-CN" altLang="en-US" sz="2000">
                <a:latin typeface="Times New Roman" panose="02020603050405020304" pitchFamily="18" charset="0"/>
                <a:ea typeface="幼圆" panose="02010509060101010101" pitchFamily="49" charset="-122"/>
              </a:rPr>
              <a:t>干扰</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27" name="文本框 43026"/>
          <p:cNvSpPr txBox="1"/>
          <p:nvPr/>
        </p:nvSpPr>
        <p:spPr>
          <a:xfrm>
            <a:off x="2895600" y="4343400"/>
            <a:ext cx="1200150" cy="396875"/>
          </a:xfrm>
          <a:prstGeom prst="rect">
            <a:avLst/>
          </a:prstGeom>
          <a:noFill/>
          <a:ln w="9525">
            <a:noFill/>
          </a:ln>
        </p:spPr>
        <p:txBody>
          <a:bodyPr wrap="none" anchor="t" anchorCtr="0">
            <a:spAutoFit/>
          </a:bodyPr>
          <a:lstStyle/>
          <a:p>
            <a:pPr algn="r"/>
            <a:r>
              <a:rPr lang="zh-CN" altLang="en-US" sz="2000">
                <a:latin typeface="Times New Roman" panose="02020603050405020304" pitchFamily="18" charset="0"/>
                <a:ea typeface="幼圆" panose="02010509060101010101" pitchFamily="49" charset="-122"/>
              </a:rPr>
              <a:t>一些会议</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28" name="文本框 43027"/>
          <p:cNvSpPr txBox="1"/>
          <p:nvPr/>
        </p:nvSpPr>
        <p:spPr>
          <a:xfrm>
            <a:off x="2895600" y="4724400"/>
            <a:ext cx="1200150" cy="396875"/>
          </a:xfrm>
          <a:prstGeom prst="rect">
            <a:avLst/>
          </a:prstGeom>
          <a:noFill/>
          <a:ln w="9525">
            <a:noFill/>
          </a:ln>
        </p:spPr>
        <p:txBody>
          <a:bodyPr wrap="none" anchor="t" anchorCtr="0">
            <a:spAutoFit/>
          </a:bodyPr>
          <a:lstStyle/>
          <a:p>
            <a:pPr algn="r"/>
            <a:r>
              <a:rPr lang="zh-CN" altLang="en-US" sz="2000">
                <a:latin typeface="Times New Roman" panose="02020603050405020304" pitchFamily="18" charset="0"/>
                <a:ea typeface="幼圆" panose="02010509060101010101" pitchFamily="49" charset="-122"/>
              </a:rPr>
              <a:t>一些报告</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29" name="文本框 43028"/>
          <p:cNvSpPr txBox="1"/>
          <p:nvPr/>
        </p:nvSpPr>
        <p:spPr>
          <a:xfrm>
            <a:off x="5257800" y="5334000"/>
            <a:ext cx="1066800" cy="396875"/>
          </a:xfrm>
          <a:prstGeom prst="rect">
            <a:avLst/>
          </a:prstGeom>
          <a:solidFill>
            <a:srgbClr val="6666FF"/>
          </a:solidFill>
          <a:ln w="9525">
            <a:noFill/>
          </a:ln>
        </p:spPr>
        <p:txBody>
          <a:bodyPr>
            <a:spAutoFit/>
          </a:bodyPr>
          <a:lstStyle/>
          <a:p>
            <a:pPr algn="r"/>
            <a:r>
              <a:rPr lang="zh-CN" altLang="en-US" sz="2000">
                <a:latin typeface="Times New Roman" panose="02020603050405020304" pitchFamily="18" charset="0"/>
                <a:ea typeface="幼圆" panose="02010509060101010101" pitchFamily="49" charset="-122"/>
              </a:rPr>
              <a:t>浪费的</a:t>
            </a:r>
            <a:endParaRPr lang="zh-CN" altLang="en-US" sz="2800">
              <a:solidFill>
                <a:schemeClr val="bg1"/>
              </a:solidFill>
              <a:latin typeface="Times New Roman" panose="02020603050405020304" pitchFamily="18" charset="0"/>
              <a:ea typeface="幼圆" panose="02010509060101010101" pitchFamily="49" charset="-122"/>
            </a:endParaRPr>
          </a:p>
        </p:txBody>
      </p:sp>
      <p:sp>
        <p:nvSpPr>
          <p:cNvPr id="43030" name="文本框 43029"/>
          <p:cNvSpPr txBox="1"/>
          <p:nvPr/>
        </p:nvSpPr>
        <p:spPr>
          <a:xfrm>
            <a:off x="4953000" y="4343400"/>
            <a:ext cx="1708150" cy="1189038"/>
          </a:xfrm>
          <a:prstGeom prst="rect">
            <a:avLst/>
          </a:prstGeom>
          <a:noFill/>
          <a:ln w="9525">
            <a:noFill/>
          </a:ln>
        </p:spPr>
        <p:txBody>
          <a:bodyPr wrap="none" anchor="t" anchorCtr="0">
            <a:spAutoFit/>
          </a:bodyPr>
          <a:lstStyle/>
          <a:p>
            <a:r>
              <a:rPr lang="zh-CN" altLang="en-US" sz="2000">
                <a:latin typeface="Times New Roman" panose="02020603050405020304" pitchFamily="18" charset="0"/>
                <a:ea typeface="幼圆" panose="02010509060101010101" pitchFamily="49" charset="-122"/>
              </a:rPr>
              <a:t>逃避的活动</a:t>
            </a:r>
          </a:p>
          <a:p>
            <a:pPr>
              <a:spcBef>
                <a:spcPct val="20000"/>
              </a:spcBef>
              <a:buClr>
                <a:schemeClr val="tx1"/>
              </a:buClr>
              <a:buSzPct val="75000"/>
            </a:pPr>
            <a:r>
              <a:rPr lang="zh-CN" altLang="en-US" sz="2000">
                <a:latin typeface="Times New Roman" panose="02020603050405020304" pitchFamily="18" charset="0"/>
                <a:ea typeface="幼圆" panose="02010509060101010101" pitchFamily="49" charset="-122"/>
              </a:rPr>
              <a:t>浪费时间之事</a:t>
            </a:r>
          </a:p>
          <a:p>
            <a:endParaRPr lang="zh-CN" altLang="en-US" sz="2800">
              <a:solidFill>
                <a:schemeClr val="bg1"/>
              </a:solidFill>
              <a:latin typeface="Times New Roman" panose="02020603050405020304" pitchFamily="18" charset="0"/>
              <a:ea typeface="幼圆" panose="02010509060101010101" pitchFamily="49" charset="-122"/>
            </a:endParaRPr>
          </a:p>
        </p:txBody>
      </p:sp>
      <p:graphicFrame>
        <p:nvGraphicFramePr>
          <p:cNvPr id="43031" name="对象 43030"/>
          <p:cNvGraphicFramePr>
            <a:graphicFrameLocks noChangeAspect="1"/>
          </p:cNvGraphicFramePr>
          <p:nvPr/>
        </p:nvGraphicFramePr>
        <p:xfrm>
          <a:off x="381000" y="381000"/>
          <a:ext cx="1538288" cy="1857375"/>
        </p:xfrm>
        <a:graphic>
          <a:graphicData uri="http://schemas.openxmlformats.org/presentationml/2006/ole">
            <mc:AlternateContent>
              <mc:Choice xmlns:v="urn:schemas-microsoft-com:vml" Requires="v">
                <p:oleObj spid="_x0000_s1043" r:id="rId3" imgW="2571750" imgH="3105150" progId="MS_ClipArt_Gallery.2">
                  <p:embed/>
                </p:oleObj>
              </mc:Choice>
              <mc:Fallback>
                <p:oleObj r:id="rId3" imgW="2571750" imgH="3105150" progId="MS_ClipArt_Gallery.2">
                  <p:embed/>
                  <p:pic>
                    <p:nvPicPr>
                      <p:cNvPr id="0" name="OLE substitute image"/>
                      <p:cNvPicPr/>
                      <p:nvPr/>
                    </p:nvPicPr>
                    <p:blipFill>
                      <a:blip r:embed="rId4"/>
                      <a:stretch>
                        <a:fillRect/>
                      </a:stretch>
                    </p:blipFill>
                    <p:spPr>
                      <a:xfrm>
                        <a:off x="381000" y="381000"/>
                        <a:ext cx="1538288" cy="1857375"/>
                      </a:xfrm>
                      <a:prstGeom prst="rect">
                        <a:avLst/>
                      </a:prstGeom>
                      <a:noFill/>
                      <a:ln w="38100">
                        <a:noFill/>
                        <a:miter/>
                      </a:ln>
                    </p:spPr>
                  </p:pic>
                </p:oleObj>
              </mc:Fallback>
            </mc:AlternateContent>
          </a:graphicData>
        </a:graphic>
      </p:graphicFrame>
      <p:sp>
        <p:nvSpPr>
          <p:cNvPr id="43032" name="文本框 43031"/>
          <p:cNvSpPr txBox="1"/>
          <p:nvPr/>
        </p:nvSpPr>
        <p:spPr>
          <a:xfrm>
            <a:off x="746125" y="1981200"/>
            <a:ext cx="549275" cy="4191000"/>
          </a:xfrm>
          <a:prstGeom prst="rect">
            <a:avLst/>
          </a:prstGeom>
          <a:noFill/>
          <a:ln w="9525">
            <a:noFill/>
          </a:ln>
        </p:spPr>
        <p:txBody>
          <a:bodyPr vert="eaVert">
            <a:spAutoFit/>
          </a:bodyPr>
          <a:lstStyle/>
          <a:p>
            <a:pPr eaLnBrk="0" hangingPunct="0">
              <a:spcBef>
                <a:spcPct val="50000"/>
              </a:spcBef>
            </a:pPr>
            <a:endParaRPr sz="2400" b="1">
              <a:latin typeface="Times New Roman" panose="02020603050405020304" pitchFamily="18" charset="0"/>
            </a:endParaRPr>
          </a:p>
        </p:txBody>
      </p:sp>
      <p:sp>
        <p:nvSpPr>
          <p:cNvPr id="43033" name="文本框 43032"/>
          <p:cNvSpPr txBox="1"/>
          <p:nvPr/>
        </p:nvSpPr>
        <p:spPr>
          <a:xfrm>
            <a:off x="485775" y="2209800"/>
            <a:ext cx="733425" cy="4648200"/>
          </a:xfrm>
          <a:prstGeom prst="rect">
            <a:avLst/>
          </a:prstGeom>
          <a:noFill/>
          <a:ln w="9525">
            <a:noFill/>
          </a:ln>
        </p:spPr>
        <p:txBody>
          <a:bodyPr vert="eaVert">
            <a:spAutoFit/>
          </a:bodyPr>
          <a:lstStyle/>
          <a:p>
            <a:pPr eaLnBrk="0" hangingPunct="0">
              <a:spcBef>
                <a:spcPct val="50000"/>
              </a:spcBef>
            </a:pPr>
            <a:r>
              <a:rPr lang="zh-CN" altLang="en-US" sz="3600" b="1">
                <a:solidFill>
                  <a:srgbClr val="FF0000"/>
                </a:solidFill>
                <a:latin typeface="Times New Roman" panose="02020603050405020304" pitchFamily="18" charset="0"/>
                <a:ea typeface="隶书" panose="02010509060101010101" pitchFamily="49" charset="-122"/>
              </a:rPr>
              <a:t>六、合理的时间管理者</a:t>
            </a: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170" name="标题 7169"/>
          <p:cNvSpPr>
            <a:spLocks noGrp="1"/>
          </p:cNvSpPr>
          <p:nvPr>
            <p:ph type="ctrTitle"/>
          </p:nvPr>
        </p:nvSpPr>
        <p:spPr>
          <a:xfrm>
            <a:off x="685800" y="2130425"/>
            <a:ext cx="7772400" cy="1470025"/>
          </a:xfrm>
        </p:spPr>
        <p:txBody>
          <a:bodyPr anchor="ctr" anchorCtr="0"/>
          <a:lstStyle/>
          <a:p>
            <a:pPr defTabSz="914400">
              <a:buClrTx/>
              <a:buSzTx/>
              <a:buFontTx/>
              <a:buNone/>
            </a:pPr>
            <a:r>
              <a:rPr lang="zh-CN" altLang="en-US" sz="4800" kern="1200" baseline="0">
                <a:solidFill>
                  <a:schemeClr val="tx1"/>
                </a:solidFill>
                <a:latin typeface="华文行楷" panose="02010800040101010101" pitchFamily="2" charset="-122"/>
                <a:ea typeface="华文行楷" panose="02010800040101010101" pitchFamily="2" charset="-122"/>
              </a:rPr>
              <a:t>第一讲 班主任的角色定位</a:t>
            </a:r>
          </a:p>
        </p:txBody>
      </p:sp>
      <p:sp>
        <p:nvSpPr>
          <p:cNvPr id="7171" name="副标题 7170"/>
          <p:cNvSpPr>
            <a:spLocks noGrp="1"/>
          </p:cNvSpPr>
          <p:nvPr>
            <p:ph type="subTitle" idx="1"/>
          </p:nvPr>
        </p:nvSpPr>
        <p:spPr>
          <a:xfrm>
            <a:off x="1371600" y="3886200"/>
            <a:ext cx="6400800" cy="1752600"/>
          </a:xfrm>
        </p:spPr>
        <p:txBody>
          <a:bodyPr/>
          <a:lstStyle/>
          <a:p>
            <a:pPr defTabSz="914400">
              <a:buClrTx/>
              <a:buSzTx/>
              <a:buFontTx/>
            </a:pPr>
            <a:endParaRPr sz="3200" kern="1200" baseline="0">
              <a:latin typeface="Arial" panose="020b0604020202020204" pitchFamily="34" charset="0"/>
              <a:ea typeface="宋体" panose="02010600030101010101" pitchFamily="2" charset="-122"/>
            </a:endParaRPr>
          </a:p>
        </p:txBody>
      </p:sp>
    </p:spTree>
  </p:cSld>
  <p:clrMapOvr>
    <a:masterClrMapping/>
  </p:clrMapOvr>
  <p:transition/>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44034" name="对象 44033"/>
          <p:cNvGraphicFramePr>
            <a:graphicFrameLocks noChangeAspect="1"/>
          </p:cNvGraphicFramePr>
          <p:nvPr/>
        </p:nvGraphicFramePr>
        <p:xfrm>
          <a:off x="1143000" y="304800"/>
          <a:ext cx="685800" cy="2438400"/>
        </p:xfrm>
        <a:graphic>
          <a:graphicData uri="http://schemas.openxmlformats.org/presentationml/2006/ole">
            <mc:AlternateContent>
              <mc:Choice xmlns:v="urn:schemas-microsoft-com:vml" Requires="v">
                <p:oleObj spid="_x0000_s1044" r:id="rId2" imgW="1296035" imgH="3934460" progId="MS_ClipArt_Gallery.2">
                  <p:embed/>
                </p:oleObj>
              </mc:Choice>
              <mc:Fallback>
                <p:oleObj r:id="rId2" imgW="1296035" imgH="3934460" progId="MS_ClipArt_Gallery.2">
                  <p:embed/>
                  <p:pic>
                    <p:nvPicPr>
                      <p:cNvPr id="0" name="OLE substitute image"/>
                      <p:cNvPicPr/>
                      <p:nvPr/>
                    </p:nvPicPr>
                    <p:blipFill>
                      <a:blip r:embed="rId3"/>
                      <a:stretch>
                        <a:fillRect/>
                      </a:stretch>
                    </p:blipFill>
                    <p:spPr>
                      <a:xfrm>
                        <a:off x="1143000" y="304800"/>
                        <a:ext cx="685800" cy="2438400"/>
                      </a:xfrm>
                      <a:prstGeom prst="rect">
                        <a:avLst/>
                      </a:prstGeom>
                      <a:noFill/>
                      <a:ln w="38100">
                        <a:noFill/>
                        <a:miter/>
                      </a:ln>
                    </p:spPr>
                  </p:pic>
                </p:oleObj>
              </mc:Fallback>
            </mc:AlternateContent>
          </a:graphicData>
        </a:graphic>
      </p:graphicFrame>
      <p:sp>
        <p:nvSpPr>
          <p:cNvPr id="44035" name="文本框 44034"/>
          <p:cNvSpPr txBox="1"/>
          <p:nvPr/>
        </p:nvSpPr>
        <p:spPr>
          <a:xfrm>
            <a:off x="2209800" y="1319213"/>
            <a:ext cx="6148388" cy="641350"/>
          </a:xfrm>
          <a:prstGeom prst="rect">
            <a:avLst/>
          </a:prstGeom>
          <a:noFill/>
          <a:ln w="9525">
            <a:noFill/>
          </a:ln>
        </p:spPr>
        <p:txBody>
          <a:bodyPr wrap="none" anchor="t" anchorCtr="0">
            <a:spAutoFit/>
          </a:bodyPr>
          <a:lstStyle/>
          <a:p>
            <a:pPr eaLnBrk="0" hangingPunct="0"/>
            <a:r>
              <a:rPr lang="zh-CN" altLang="es-ES_tradnl" sz="3600" b="1">
                <a:solidFill>
                  <a:srgbClr val="FF0000"/>
                </a:solidFill>
                <a:latin typeface="隶书" panose="02010509060101010101" pitchFamily="49" charset="-122"/>
                <a:ea typeface="隶书" panose="02010509060101010101" pitchFamily="49" charset="-122"/>
              </a:rPr>
              <a:t>七、学生和家长利益的代言人</a:t>
            </a:r>
            <a:endParaRPr lang="zh-CN" altLang="zh-TW" sz="3600" b="1">
              <a:solidFill>
                <a:srgbClr val="FF0000"/>
              </a:solidFill>
              <a:latin typeface="Times New Roman" panose="02020603050405020304" pitchFamily="18" charset="0"/>
              <a:ea typeface="隶书" panose="02010509060101010101" pitchFamily="49" charset="-122"/>
            </a:endParaRPr>
          </a:p>
        </p:txBody>
      </p:sp>
      <p:graphicFrame>
        <p:nvGraphicFramePr>
          <p:cNvPr id="44036" name="对象 44035"/>
          <p:cNvGraphicFramePr>
            <a:graphicFrameLocks noChangeAspect="1"/>
          </p:cNvGraphicFramePr>
          <p:nvPr/>
        </p:nvGraphicFramePr>
        <p:xfrm>
          <a:off x="3492500" y="4076700"/>
          <a:ext cx="1374775" cy="1814513"/>
        </p:xfrm>
        <a:graphic>
          <a:graphicData uri="http://schemas.openxmlformats.org/presentationml/2006/ole">
            <mc:AlternateContent>
              <mc:Choice xmlns:v="urn:schemas-microsoft-com:vml" Requires="v">
                <p:oleObj spid="_x0000_s1045" r:id="rId4" imgW="2980055" imgH="3934460" progId="MS_ClipArt_Gallery.2">
                  <p:embed/>
                </p:oleObj>
              </mc:Choice>
              <mc:Fallback>
                <p:oleObj r:id="rId4" imgW="2980055" imgH="3934460" progId="MS_ClipArt_Gallery.2">
                  <p:embed/>
                  <p:pic>
                    <p:nvPicPr>
                      <p:cNvPr id="0" name="OLE substitute image"/>
                      <p:cNvPicPr/>
                      <p:nvPr/>
                    </p:nvPicPr>
                    <p:blipFill>
                      <a:blip r:embed="rId5"/>
                      <a:stretch>
                        <a:fillRect/>
                      </a:stretch>
                    </p:blipFill>
                    <p:spPr>
                      <a:xfrm>
                        <a:off x="3492500" y="4076700"/>
                        <a:ext cx="1374775" cy="1814513"/>
                      </a:xfrm>
                      <a:prstGeom prst="rect">
                        <a:avLst/>
                      </a:prstGeom>
                      <a:noFill/>
                      <a:ln w="38100">
                        <a:noFill/>
                        <a:miter/>
                      </a:ln>
                    </p:spPr>
                  </p:pic>
                </p:oleObj>
              </mc:Fallback>
            </mc:AlternateContent>
          </a:graphicData>
        </a:graphic>
      </p:graphicFrame>
      <p:graphicFrame>
        <p:nvGraphicFramePr>
          <p:cNvPr id="44037" name="对象 44036"/>
          <p:cNvGraphicFramePr>
            <a:graphicFrameLocks noChangeAspect="1"/>
          </p:cNvGraphicFramePr>
          <p:nvPr/>
        </p:nvGraphicFramePr>
        <p:xfrm>
          <a:off x="6400800" y="4343400"/>
          <a:ext cx="1752600" cy="1346200"/>
        </p:xfrm>
        <a:graphic>
          <a:graphicData uri="http://schemas.openxmlformats.org/presentationml/2006/ole">
            <mc:AlternateContent>
              <mc:Choice xmlns:v="urn:schemas-microsoft-com:vml" Requires="v">
                <p:oleObj spid="_x0000_s1046" r:id="rId6" imgW="2414270" imgH="1854200" progId="MS_ClipArt_Gallery.2">
                  <p:embed/>
                </p:oleObj>
              </mc:Choice>
              <mc:Fallback>
                <p:oleObj r:id="rId6" imgW="2414270" imgH="1854200" progId="MS_ClipArt_Gallery.2">
                  <p:embed/>
                  <p:pic>
                    <p:nvPicPr>
                      <p:cNvPr id="0" name="OLE substitute image"/>
                      <p:cNvPicPr/>
                      <p:nvPr/>
                    </p:nvPicPr>
                    <p:blipFill>
                      <a:blip r:embed="rId7"/>
                      <a:stretch>
                        <a:fillRect/>
                      </a:stretch>
                    </p:blipFill>
                    <p:spPr>
                      <a:xfrm>
                        <a:off x="6400800" y="4343400"/>
                        <a:ext cx="1752600" cy="1346200"/>
                      </a:xfrm>
                      <a:prstGeom prst="rect">
                        <a:avLst/>
                      </a:prstGeom>
                      <a:noFill/>
                      <a:ln w="38100">
                        <a:noFill/>
                        <a:miter/>
                      </a:ln>
                    </p:spPr>
                  </p:pic>
                </p:oleObj>
              </mc:Fallback>
            </mc:AlternateContent>
          </a:graphicData>
        </a:graphic>
      </p:graphicFrame>
      <p:graphicFrame>
        <p:nvGraphicFramePr>
          <p:cNvPr id="44038" name="对象 44037"/>
          <p:cNvGraphicFramePr>
            <a:graphicFrameLocks noChangeAspect="1"/>
          </p:cNvGraphicFramePr>
          <p:nvPr/>
        </p:nvGraphicFramePr>
        <p:xfrm>
          <a:off x="468313" y="3789363"/>
          <a:ext cx="1604962" cy="1828800"/>
        </p:xfrm>
        <a:graphic>
          <a:graphicData uri="http://schemas.openxmlformats.org/presentationml/2006/ole">
            <mc:AlternateContent>
              <mc:Choice xmlns:v="urn:schemas-microsoft-com:vml" Requires="v">
                <p:oleObj spid="_x0000_s1047" r:id="rId8" imgW="2806700" imgH="3200400" progId="MS_ClipArt_Gallery.2">
                  <p:embed/>
                </p:oleObj>
              </mc:Choice>
              <mc:Fallback>
                <p:oleObj r:id="rId8" imgW="2806700" imgH="3200400" progId="MS_ClipArt_Gallery.2">
                  <p:embed/>
                  <p:pic>
                    <p:nvPicPr>
                      <p:cNvPr id="0" name="OLE substitute image"/>
                      <p:cNvPicPr/>
                      <p:nvPr/>
                    </p:nvPicPr>
                    <p:blipFill>
                      <a:blip r:embed="rId9"/>
                      <a:stretch>
                        <a:fillRect/>
                      </a:stretch>
                    </p:blipFill>
                    <p:spPr>
                      <a:xfrm>
                        <a:off x="468313" y="3789363"/>
                        <a:ext cx="1604962" cy="1828800"/>
                      </a:xfrm>
                      <a:prstGeom prst="rect">
                        <a:avLst/>
                      </a:prstGeom>
                      <a:noFill/>
                      <a:ln w="38100">
                        <a:noFill/>
                        <a:miter/>
                      </a:ln>
                    </p:spPr>
                  </p:pic>
                </p:oleObj>
              </mc:Fallback>
            </mc:AlternateContent>
          </a:graphicData>
        </a:graphic>
      </p:graphicFrame>
      <p:sp>
        <p:nvSpPr>
          <p:cNvPr id="44039" name="文本框 44038"/>
          <p:cNvSpPr txBox="1"/>
          <p:nvPr/>
        </p:nvSpPr>
        <p:spPr>
          <a:xfrm>
            <a:off x="2268538" y="2667000"/>
            <a:ext cx="5688012" cy="641350"/>
          </a:xfrm>
          <a:prstGeom prst="rect">
            <a:avLst/>
          </a:prstGeom>
          <a:noFill/>
          <a:ln w="9525">
            <a:noFill/>
          </a:ln>
        </p:spPr>
        <p:txBody>
          <a:bodyPr>
            <a:spAutoFit/>
          </a:bodyPr>
          <a:lstStyle/>
          <a:p>
            <a:pPr eaLnBrk="0" hangingPunct="0">
              <a:spcBef>
                <a:spcPct val="50000"/>
              </a:spcBef>
            </a:pPr>
            <a:r>
              <a:rPr lang="zh-CN" altLang="en-US" sz="3600" b="1">
                <a:solidFill>
                  <a:srgbClr val="FF0000"/>
                </a:solidFill>
                <a:latin typeface="Times New Roman" panose="02020603050405020304" pitchFamily="18" charset="0"/>
                <a:ea typeface="隶书" panose="02010509060101010101" pitchFamily="49" charset="-122"/>
              </a:rPr>
              <a:t>八、人际关系专家</a:t>
            </a:r>
          </a:p>
        </p:txBody>
      </p:sp>
    </p:spTree>
  </p:cSld>
  <p:clrMapOvr>
    <a:masterClrMapping/>
  </p:clrMapOvr>
  <p:transition/>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45058" name="对象 45057"/>
          <p:cNvGraphicFramePr>
            <a:graphicFrameLocks noChangeAspect="1"/>
          </p:cNvGraphicFramePr>
          <p:nvPr/>
        </p:nvGraphicFramePr>
        <p:xfrm>
          <a:off x="685800" y="1295400"/>
          <a:ext cx="1981200" cy="1858963"/>
        </p:xfrm>
        <a:graphic>
          <a:graphicData uri="http://schemas.openxmlformats.org/presentationml/2006/ole">
            <mc:AlternateContent>
              <mc:Choice xmlns:v="urn:schemas-microsoft-com:vml" Requires="v">
                <p:oleObj spid="_x0000_s1048" r:id="rId2" imgW="4279265" imgH="4017010" progId="MS_ClipArt_Gallery.2">
                  <p:embed/>
                </p:oleObj>
              </mc:Choice>
              <mc:Fallback>
                <p:oleObj r:id="rId2" imgW="4279265" imgH="4017010" progId="MS_ClipArt_Gallery.2">
                  <p:embed/>
                  <p:pic>
                    <p:nvPicPr>
                      <p:cNvPr id="0" name="OLE substitute image"/>
                      <p:cNvPicPr/>
                      <p:nvPr/>
                    </p:nvPicPr>
                    <p:blipFill>
                      <a:blip r:embed="rId3"/>
                      <a:stretch>
                        <a:fillRect/>
                      </a:stretch>
                    </p:blipFill>
                    <p:spPr>
                      <a:xfrm>
                        <a:off x="685800" y="1295400"/>
                        <a:ext cx="1981200" cy="1858963"/>
                      </a:xfrm>
                      <a:prstGeom prst="rect">
                        <a:avLst/>
                      </a:prstGeom>
                      <a:noFill/>
                      <a:ln w="38100">
                        <a:noFill/>
                        <a:miter/>
                      </a:ln>
                    </p:spPr>
                  </p:pic>
                </p:oleObj>
              </mc:Fallback>
            </mc:AlternateContent>
          </a:graphicData>
        </a:graphic>
      </p:graphicFrame>
      <p:graphicFrame>
        <p:nvGraphicFramePr>
          <p:cNvPr id="45059" name="对象 45058"/>
          <p:cNvGraphicFramePr>
            <a:graphicFrameLocks noChangeAspect="1"/>
          </p:cNvGraphicFramePr>
          <p:nvPr/>
        </p:nvGraphicFramePr>
        <p:xfrm>
          <a:off x="4284663" y="3573463"/>
          <a:ext cx="2338387" cy="1966912"/>
        </p:xfrm>
        <a:graphic>
          <a:graphicData uri="http://schemas.openxmlformats.org/presentationml/2006/ole">
            <mc:AlternateContent>
              <mc:Choice xmlns:v="urn:schemas-microsoft-com:vml" Requires="v">
                <p:oleObj spid="_x0000_s1049" r:id="rId4" imgW="4675505" imgH="3934460" progId="MS_ClipArt_Gallery.2">
                  <p:embed/>
                </p:oleObj>
              </mc:Choice>
              <mc:Fallback>
                <p:oleObj r:id="rId4" imgW="4675505" imgH="3934460" progId="MS_ClipArt_Gallery.2">
                  <p:embed/>
                  <p:pic>
                    <p:nvPicPr>
                      <p:cNvPr id="0" name="OLE substitute image"/>
                      <p:cNvPicPr/>
                      <p:nvPr/>
                    </p:nvPicPr>
                    <p:blipFill>
                      <a:blip r:embed="rId5"/>
                      <a:stretch>
                        <a:fillRect/>
                      </a:stretch>
                    </p:blipFill>
                    <p:spPr>
                      <a:xfrm>
                        <a:off x="4284663" y="3573463"/>
                        <a:ext cx="2338387" cy="1966912"/>
                      </a:xfrm>
                      <a:prstGeom prst="rect">
                        <a:avLst/>
                      </a:prstGeom>
                      <a:noFill/>
                      <a:ln w="38100">
                        <a:noFill/>
                        <a:miter/>
                      </a:ln>
                    </p:spPr>
                  </p:pic>
                </p:oleObj>
              </mc:Fallback>
            </mc:AlternateContent>
          </a:graphicData>
        </a:graphic>
      </p:graphicFrame>
      <p:sp>
        <p:nvSpPr>
          <p:cNvPr id="45060" name="文本框 45059"/>
          <p:cNvSpPr txBox="1"/>
          <p:nvPr/>
        </p:nvSpPr>
        <p:spPr>
          <a:xfrm>
            <a:off x="3276600" y="1290638"/>
            <a:ext cx="6989763" cy="641350"/>
          </a:xfrm>
          <a:prstGeom prst="rect">
            <a:avLst/>
          </a:prstGeom>
          <a:noFill/>
          <a:ln w="9525">
            <a:noFill/>
          </a:ln>
        </p:spPr>
        <p:txBody>
          <a:bodyPr>
            <a:spAutoFit/>
          </a:bodyPr>
          <a:lstStyle/>
          <a:p>
            <a:pPr eaLnBrk="0" hangingPunct="0"/>
            <a:r>
              <a:rPr lang="zh-CN" altLang="es-ES_tradnl" sz="3600" b="1">
                <a:solidFill>
                  <a:srgbClr val="FF0000"/>
                </a:solidFill>
                <a:latin typeface="隶书" panose="02010509060101010101" pitchFamily="49" charset="-122"/>
                <a:ea typeface="隶书" panose="02010509060101010101" pitchFamily="49" charset="-122"/>
              </a:rPr>
              <a:t>九、改革者</a:t>
            </a:r>
            <a:endParaRPr lang="zh-CN" altLang="zh-TW" sz="3600" b="1">
              <a:solidFill>
                <a:srgbClr val="FF0000"/>
              </a:solidFill>
              <a:latin typeface="Times New Roman" panose="02020603050405020304" pitchFamily="18" charset="0"/>
              <a:ea typeface="隶书" panose="02010509060101010101" pitchFamily="49" charset="-122"/>
            </a:endParaRPr>
          </a:p>
        </p:txBody>
      </p:sp>
      <p:sp>
        <p:nvSpPr>
          <p:cNvPr id="45061" name="文本框 45060"/>
          <p:cNvSpPr txBox="1"/>
          <p:nvPr/>
        </p:nvSpPr>
        <p:spPr>
          <a:xfrm>
            <a:off x="762000" y="4076700"/>
            <a:ext cx="3581400" cy="641350"/>
          </a:xfrm>
          <a:prstGeom prst="rect">
            <a:avLst/>
          </a:prstGeom>
          <a:noFill/>
          <a:ln w="9525">
            <a:noFill/>
          </a:ln>
        </p:spPr>
        <p:txBody>
          <a:bodyPr>
            <a:spAutoFit/>
          </a:bodyPr>
          <a:lstStyle/>
          <a:p>
            <a:pPr algn="ctr" eaLnBrk="0" hangingPunct="0"/>
            <a:r>
              <a:rPr lang="zh-CN" altLang="es-ES_tradnl" sz="3600" b="1">
                <a:solidFill>
                  <a:srgbClr val="FF0000"/>
                </a:solidFill>
                <a:latin typeface="Times New Roman" panose="02020603050405020304" pitchFamily="18" charset="0"/>
                <a:ea typeface="隶书" panose="02010509060101010101" pitchFamily="49" charset="-122"/>
              </a:rPr>
              <a:t>十、资源分配者</a:t>
            </a:r>
            <a:endParaRPr lang="zh-TW" altLang="es-ES_tradnl" sz="3600">
              <a:solidFill>
                <a:srgbClr val="FF0000"/>
              </a:solidFill>
              <a:latin typeface="Times New Roman" panose="02020603050405020304" pitchFamily="18" charset="0"/>
              <a:ea typeface="隶书" panose="02010509060101010101" pitchFamily="49" charset="-122"/>
            </a:endParaRPr>
          </a:p>
        </p:txBody>
      </p:sp>
    </p:spTree>
  </p:cSld>
  <p:clrMapOvr>
    <a:masterClrMapping/>
  </p:clrMapOvr>
  <p:transition/>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46082" name="对象 46081"/>
          <p:cNvGraphicFramePr>
            <a:graphicFrameLocks noChangeAspect="1"/>
          </p:cNvGraphicFramePr>
          <p:nvPr/>
        </p:nvGraphicFramePr>
        <p:xfrm>
          <a:off x="6300788" y="765175"/>
          <a:ext cx="2055812" cy="2209800"/>
        </p:xfrm>
        <a:graphic>
          <a:graphicData uri="http://schemas.openxmlformats.org/presentationml/2006/ole">
            <mc:AlternateContent>
              <mc:Choice xmlns:v="urn:schemas-microsoft-com:vml" Requires="v">
                <p:oleObj spid="_x0000_s1050" r:id="rId2" imgW="4251325" imgH="4570730" progId="MS_ClipArt_Gallery.2">
                  <p:embed/>
                </p:oleObj>
              </mc:Choice>
              <mc:Fallback>
                <p:oleObj r:id="rId2" imgW="4251325" imgH="4570730" progId="MS_ClipArt_Gallery.2">
                  <p:embed/>
                  <p:pic>
                    <p:nvPicPr>
                      <p:cNvPr id="0" name="OLE substitute image"/>
                      <p:cNvPicPr/>
                      <p:nvPr/>
                    </p:nvPicPr>
                    <p:blipFill>
                      <a:blip r:embed="rId3"/>
                      <a:stretch>
                        <a:fillRect/>
                      </a:stretch>
                    </p:blipFill>
                    <p:spPr>
                      <a:xfrm>
                        <a:off x="6300788" y="765175"/>
                        <a:ext cx="2055812" cy="2209800"/>
                      </a:xfrm>
                      <a:prstGeom prst="rect">
                        <a:avLst/>
                      </a:prstGeom>
                      <a:noFill/>
                      <a:ln w="38100">
                        <a:noFill/>
                        <a:miter/>
                      </a:ln>
                    </p:spPr>
                  </p:pic>
                </p:oleObj>
              </mc:Fallback>
            </mc:AlternateContent>
          </a:graphicData>
        </a:graphic>
      </p:graphicFrame>
      <p:graphicFrame>
        <p:nvGraphicFramePr>
          <p:cNvPr id="46083" name="对象 46082"/>
          <p:cNvGraphicFramePr>
            <a:graphicFrameLocks noChangeAspect="1"/>
          </p:cNvGraphicFramePr>
          <p:nvPr/>
        </p:nvGraphicFramePr>
        <p:xfrm>
          <a:off x="468313" y="1052513"/>
          <a:ext cx="1855787" cy="2279650"/>
        </p:xfrm>
        <a:graphic>
          <a:graphicData uri="http://schemas.openxmlformats.org/presentationml/2006/ole">
            <mc:AlternateContent>
              <mc:Choice xmlns:v="urn:schemas-microsoft-com:vml" Requires="v">
                <p:oleObj spid="_x0000_s1051" r:id="rId4" imgW="3216910" imgH="3951605" progId="MS_ClipArt_Gallery.2">
                  <p:embed/>
                </p:oleObj>
              </mc:Choice>
              <mc:Fallback>
                <p:oleObj r:id="rId4" imgW="3216910" imgH="3951605" progId="MS_ClipArt_Gallery.2">
                  <p:embed/>
                  <p:pic>
                    <p:nvPicPr>
                      <p:cNvPr id="0" name="OLE substitute image"/>
                      <p:cNvPicPr/>
                      <p:nvPr/>
                    </p:nvPicPr>
                    <p:blipFill>
                      <a:blip r:embed="rId5"/>
                      <a:stretch>
                        <a:fillRect/>
                      </a:stretch>
                    </p:blipFill>
                    <p:spPr>
                      <a:xfrm>
                        <a:off x="468313" y="1052513"/>
                        <a:ext cx="1855787" cy="2279650"/>
                      </a:xfrm>
                      <a:prstGeom prst="rect">
                        <a:avLst/>
                      </a:prstGeom>
                      <a:noFill/>
                      <a:ln w="38100">
                        <a:noFill/>
                        <a:miter/>
                      </a:ln>
                    </p:spPr>
                  </p:pic>
                </p:oleObj>
              </mc:Fallback>
            </mc:AlternateContent>
          </a:graphicData>
        </a:graphic>
      </p:graphicFrame>
      <p:sp>
        <p:nvSpPr>
          <p:cNvPr id="46084" name="文本框 46083"/>
          <p:cNvSpPr txBox="1"/>
          <p:nvPr/>
        </p:nvSpPr>
        <p:spPr>
          <a:xfrm>
            <a:off x="2514600" y="452438"/>
            <a:ext cx="2936875" cy="641350"/>
          </a:xfrm>
          <a:prstGeom prst="rect">
            <a:avLst/>
          </a:prstGeom>
          <a:noFill/>
          <a:ln w="9525">
            <a:noFill/>
          </a:ln>
        </p:spPr>
        <p:txBody>
          <a:bodyPr wrap="none" anchor="t" anchorCtr="0">
            <a:spAutoFit/>
          </a:bodyPr>
          <a:lstStyle/>
          <a:p>
            <a:pPr eaLnBrk="0" hangingPunct="0"/>
            <a:r>
              <a:rPr lang="zh-CN" altLang="es-ES_tradnl" sz="3600" b="1">
                <a:solidFill>
                  <a:srgbClr val="FF0000"/>
                </a:solidFill>
                <a:latin typeface="隶书" panose="02010509060101010101" pitchFamily="49" charset="-122"/>
                <a:ea typeface="隶书" panose="02010509060101010101" pitchFamily="49" charset="-122"/>
              </a:rPr>
              <a:t>十一、科研者</a:t>
            </a:r>
            <a:endParaRPr lang="zh-CN" altLang="zh-TW" sz="3600" b="1">
              <a:solidFill>
                <a:srgbClr val="FF0000"/>
              </a:solidFill>
              <a:latin typeface="Times New Roman" panose="02020603050405020304" pitchFamily="18" charset="0"/>
              <a:ea typeface="隶书" panose="02010509060101010101" pitchFamily="49" charset="-122"/>
            </a:endParaRPr>
          </a:p>
        </p:txBody>
      </p:sp>
      <p:sp>
        <p:nvSpPr>
          <p:cNvPr id="46085" name="文本框 46084"/>
          <p:cNvSpPr txBox="1"/>
          <p:nvPr/>
        </p:nvSpPr>
        <p:spPr>
          <a:xfrm>
            <a:off x="2987675" y="1916113"/>
            <a:ext cx="2940050" cy="457200"/>
          </a:xfrm>
          <a:prstGeom prst="rect">
            <a:avLst/>
          </a:prstGeom>
          <a:noFill/>
          <a:ln w="9525">
            <a:noFill/>
          </a:ln>
        </p:spPr>
        <p:txBody>
          <a:bodyPr wrap="none" anchor="t" anchorCtr="0">
            <a:spAutoFit/>
          </a:bodyPr>
          <a:lstStyle/>
          <a:p>
            <a:pPr eaLnBrk="0" hangingPunct="0"/>
            <a:r>
              <a:rPr lang="zh-TW" altLang="es-ES_tradnl" sz="2400" b="1">
                <a:latin typeface="Times New Roman" panose="02020603050405020304" pitchFamily="18" charset="0"/>
                <a:ea typeface="楷体_GB2312" pitchFamily="49" charset="-122"/>
              </a:rPr>
              <a:t>…</a:t>
            </a:r>
            <a:r>
              <a:rPr lang="zh-CN" altLang="es-ES_tradnl" sz="2400" b="1">
                <a:latin typeface="Times New Roman" panose="02020603050405020304" pitchFamily="18" charset="0"/>
                <a:ea typeface="楷体_GB2312" pitchFamily="49" charset="-122"/>
              </a:rPr>
              <a:t>不断地学习、总结</a:t>
            </a:r>
            <a:endParaRPr lang="zh-CN" altLang="zh-TW" sz="2400" b="1">
              <a:latin typeface="Times New Roman" panose="02020603050405020304" pitchFamily="18" charset="0"/>
              <a:ea typeface="楷体_GB2312" pitchFamily="49" charset="-122"/>
            </a:endParaRPr>
          </a:p>
        </p:txBody>
      </p:sp>
      <p:sp>
        <p:nvSpPr>
          <p:cNvPr id="46086" name="文本框 46085"/>
          <p:cNvSpPr txBox="1"/>
          <p:nvPr/>
        </p:nvSpPr>
        <p:spPr>
          <a:xfrm>
            <a:off x="2574925" y="4059238"/>
            <a:ext cx="184150" cy="457200"/>
          </a:xfrm>
          <a:prstGeom prst="rect">
            <a:avLst/>
          </a:prstGeom>
          <a:noFill/>
          <a:ln w="9525">
            <a:noFill/>
          </a:ln>
        </p:spPr>
        <p:txBody>
          <a:bodyPr wrap="none" anchor="t" anchorCtr="0">
            <a:spAutoFit/>
          </a:bodyPr>
          <a:lstStyle/>
          <a:p>
            <a:pPr eaLnBrk="0" hangingPunct="0"/>
            <a:endParaRPr lang="zh-CN" altLang="zh-TW" sz="2400">
              <a:latin typeface="Times New Roman" panose="02020603050405020304" pitchFamily="18" charset="0"/>
              <a:ea typeface="PMingLiU" pitchFamily="18" charset="-120"/>
            </a:endParaRPr>
          </a:p>
        </p:txBody>
      </p:sp>
      <p:sp>
        <p:nvSpPr>
          <p:cNvPr id="46087" name="文本框 46086"/>
          <p:cNvSpPr txBox="1"/>
          <p:nvPr/>
        </p:nvSpPr>
        <p:spPr>
          <a:xfrm>
            <a:off x="1187450" y="3756025"/>
            <a:ext cx="4313238" cy="641350"/>
          </a:xfrm>
          <a:prstGeom prst="rect">
            <a:avLst/>
          </a:prstGeom>
          <a:noFill/>
          <a:ln w="9525">
            <a:noFill/>
          </a:ln>
        </p:spPr>
        <p:txBody>
          <a:bodyPr wrap="none" anchor="t" anchorCtr="0">
            <a:spAutoFit/>
          </a:bodyPr>
          <a:lstStyle/>
          <a:p>
            <a:pPr eaLnBrk="0" hangingPunct="0"/>
            <a:r>
              <a:rPr lang="zh-CN" altLang="es-ES_tradnl" sz="3600" b="1">
                <a:solidFill>
                  <a:srgbClr val="FF0000"/>
                </a:solidFill>
                <a:latin typeface="Times New Roman" panose="02020603050405020304" pitchFamily="18" charset="0"/>
                <a:ea typeface="隶书" panose="02010509060101010101" pitchFamily="49" charset="-122"/>
              </a:rPr>
              <a:t>十二、班级的</a:t>
            </a:r>
            <a:r>
              <a:rPr lang="zh-CN" altLang="en-US" sz="3600" b="1">
                <a:solidFill>
                  <a:srgbClr val="FF0000"/>
                </a:solidFill>
                <a:latin typeface="Times New Roman" panose="02020603050405020304" pitchFamily="18" charset="0"/>
                <a:ea typeface="隶书" panose="02010509060101010101" pitchFamily="49" charset="-122"/>
              </a:rPr>
              <a:t>领导者</a:t>
            </a:r>
            <a:endParaRPr lang="zh-TW" altLang="es-ES_tradnl" sz="3600" b="1">
              <a:solidFill>
                <a:srgbClr val="FF0000"/>
              </a:solidFill>
              <a:latin typeface="Times New Roman" panose="02020603050405020304" pitchFamily="18" charset="0"/>
              <a:ea typeface="隶书" panose="02010509060101010101" pitchFamily="49" charset="-122"/>
            </a:endParaRPr>
          </a:p>
        </p:txBody>
      </p:sp>
      <p:graphicFrame>
        <p:nvGraphicFramePr>
          <p:cNvPr id="46088" name="对象 46087"/>
          <p:cNvGraphicFramePr>
            <a:graphicFrameLocks noChangeAspect="1"/>
          </p:cNvGraphicFramePr>
          <p:nvPr/>
        </p:nvGraphicFramePr>
        <p:xfrm>
          <a:off x="4787900" y="4076700"/>
          <a:ext cx="2514600" cy="2060575"/>
        </p:xfrm>
        <a:graphic>
          <a:graphicData uri="http://schemas.openxmlformats.org/presentationml/2006/ole">
            <mc:AlternateContent>
              <mc:Choice xmlns:v="urn:schemas-microsoft-com:vml" Requires="v">
                <p:oleObj spid="_x0000_s1052" r:id="rId6" imgW="2983230" imgH="2447290" progId="MS_ClipArt_Gallery.2">
                  <p:embed/>
                </p:oleObj>
              </mc:Choice>
              <mc:Fallback>
                <p:oleObj r:id="rId6" imgW="2983230" imgH="2447290" progId="MS_ClipArt_Gallery.2">
                  <p:embed/>
                  <p:pic>
                    <p:nvPicPr>
                      <p:cNvPr id="0" name="OLE substitute image"/>
                      <p:cNvPicPr/>
                      <p:nvPr/>
                    </p:nvPicPr>
                    <p:blipFill>
                      <a:blip r:embed="rId7"/>
                      <a:stretch>
                        <a:fillRect/>
                      </a:stretch>
                    </p:blipFill>
                    <p:spPr>
                      <a:xfrm>
                        <a:off x="4787900" y="4076700"/>
                        <a:ext cx="2514600" cy="2060575"/>
                      </a:xfrm>
                      <a:prstGeom prst="rect">
                        <a:avLst/>
                      </a:prstGeom>
                      <a:noFill/>
                      <a:ln w="38100">
                        <a:noFill/>
                        <a:miter/>
                      </a:ln>
                    </p:spPr>
                  </p:pic>
                </p:oleObj>
              </mc:Fallback>
            </mc:AlternateContent>
          </a:graphicData>
        </a:graphic>
      </p:graphicFrame>
    </p:spTree>
  </p:cSld>
  <p:clrMapOvr>
    <a:masterClrMapping/>
  </p:clrMapOvr>
  <p:transition/>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aphicFrame>
        <p:nvGraphicFramePr>
          <p:cNvPr id="47106" name="对象 47105"/>
          <p:cNvGraphicFramePr>
            <a:graphicFrameLocks noChangeAspect="1"/>
          </p:cNvGraphicFramePr>
          <p:nvPr/>
        </p:nvGraphicFramePr>
        <p:xfrm>
          <a:off x="5724525" y="1484313"/>
          <a:ext cx="1905000" cy="1724025"/>
        </p:xfrm>
        <a:graphic>
          <a:graphicData uri="http://schemas.openxmlformats.org/presentationml/2006/ole">
            <mc:AlternateContent>
              <mc:Choice xmlns:v="urn:schemas-microsoft-com:vml" Requires="v">
                <p:oleObj spid="_x0000_s1053" r:id="rId2" imgW="2705100" imgH="2447925" progId="MS_ClipArt_Gallery.2">
                  <p:embed/>
                </p:oleObj>
              </mc:Choice>
              <mc:Fallback>
                <p:oleObj r:id="rId2" imgW="2705100" imgH="2447925" progId="MS_ClipArt_Gallery.2">
                  <p:embed/>
                  <p:pic>
                    <p:nvPicPr>
                      <p:cNvPr id="0" name="OLE substitute image"/>
                      <p:cNvPicPr/>
                      <p:nvPr/>
                    </p:nvPicPr>
                    <p:blipFill>
                      <a:blip r:embed="rId3"/>
                      <a:stretch>
                        <a:fillRect/>
                      </a:stretch>
                    </p:blipFill>
                    <p:spPr>
                      <a:xfrm>
                        <a:off x="5724525" y="1484313"/>
                        <a:ext cx="1905000" cy="1724025"/>
                      </a:xfrm>
                      <a:prstGeom prst="rect">
                        <a:avLst/>
                      </a:prstGeom>
                      <a:noFill/>
                      <a:ln w="38100">
                        <a:noFill/>
                        <a:miter/>
                      </a:ln>
                    </p:spPr>
                  </p:pic>
                </p:oleObj>
              </mc:Fallback>
            </mc:AlternateContent>
          </a:graphicData>
        </a:graphic>
      </p:graphicFrame>
      <p:sp>
        <p:nvSpPr>
          <p:cNvPr id="47107" name="文本框 47106"/>
          <p:cNvSpPr txBox="1"/>
          <p:nvPr/>
        </p:nvSpPr>
        <p:spPr>
          <a:xfrm>
            <a:off x="395288" y="620713"/>
            <a:ext cx="5486400" cy="1066800"/>
          </a:xfrm>
          <a:prstGeom prst="rect">
            <a:avLst/>
          </a:prstGeom>
          <a:noFill/>
          <a:ln w="9525">
            <a:noFill/>
          </a:ln>
        </p:spPr>
        <p:txBody>
          <a:bodyPr>
            <a:spAutoFit/>
          </a:bodyPr>
          <a:lstStyle/>
          <a:p>
            <a:pPr eaLnBrk="0" hangingPunct="0">
              <a:spcBef>
                <a:spcPct val="50000"/>
              </a:spcBef>
            </a:pPr>
            <a:r>
              <a:rPr lang="zh-CN" altLang="en-US" sz="3200" b="1">
                <a:solidFill>
                  <a:srgbClr val="FF0000"/>
                </a:solidFill>
                <a:latin typeface="Times New Roman" panose="02020603050405020304" pitchFamily="18" charset="0"/>
                <a:ea typeface="隶书" panose="02010509060101010101" pitchFamily="49" charset="-122"/>
              </a:rPr>
              <a:t>十三、鼓动者，和学生一起展望美好的将来</a:t>
            </a:r>
          </a:p>
        </p:txBody>
      </p:sp>
      <p:sp>
        <p:nvSpPr>
          <p:cNvPr id="47108" name="文本框 47107"/>
          <p:cNvSpPr txBox="1"/>
          <p:nvPr/>
        </p:nvSpPr>
        <p:spPr>
          <a:xfrm>
            <a:off x="971550" y="5373688"/>
            <a:ext cx="7056438" cy="579437"/>
          </a:xfrm>
          <a:prstGeom prst="rect">
            <a:avLst/>
          </a:prstGeom>
          <a:noFill/>
          <a:ln w="9525">
            <a:noFill/>
          </a:ln>
        </p:spPr>
        <p:txBody>
          <a:bodyPr>
            <a:spAutoFit/>
          </a:bodyPr>
          <a:lstStyle/>
          <a:p>
            <a:pPr>
              <a:spcBef>
                <a:spcPct val="50000"/>
              </a:spcBef>
            </a:pPr>
            <a:r>
              <a:rPr lang="zh-CN" altLang="en-US" sz="3200" b="1">
                <a:solidFill>
                  <a:srgbClr val="0A02B2"/>
                </a:solidFill>
                <a:effectLst>
                  <a:outerShdw blurRad="38100" dist="38100" dir="2700000">
                    <a:srgbClr val="000000"/>
                  </a:outerShdw>
                </a:effectLst>
                <a:latin typeface="Times New Roman" panose="02020603050405020304" pitchFamily="18" charset="0"/>
                <a:ea typeface="华文新魏" panose="02010800040101010101" pitchFamily="2" charset="-122"/>
              </a:rPr>
              <a:t>成功人士大多生活在美好的愿景之中</a:t>
            </a:r>
          </a:p>
        </p:txBody>
      </p:sp>
      <p:sp>
        <p:nvSpPr>
          <p:cNvPr id="47109" name="文本框 47108"/>
          <p:cNvSpPr txBox="1"/>
          <p:nvPr/>
        </p:nvSpPr>
        <p:spPr>
          <a:xfrm>
            <a:off x="684213" y="1989138"/>
            <a:ext cx="4608512" cy="3016250"/>
          </a:xfrm>
          <a:prstGeom prst="rect">
            <a:avLst/>
          </a:prstGeom>
          <a:noFill/>
          <a:ln w="9525">
            <a:noFill/>
          </a:ln>
        </p:spPr>
        <p:txBody>
          <a:bodyPr>
            <a:spAutoFit/>
          </a:bodyPr>
          <a:lstStyle/>
          <a:p>
            <a:pPr>
              <a:spcBef>
                <a:spcPct val="50000"/>
              </a:spcBef>
            </a:pPr>
            <a:r>
              <a:rPr lang="zh-CN" altLang="en-US" sz="3200" b="1">
                <a:effectLst>
                  <a:outerShdw blurRad="38100" dist="38100" dir="2700000">
                    <a:srgbClr val="FFFFFF"/>
                  </a:outerShdw>
                </a:effectLst>
                <a:latin typeface="Times New Roman" panose="02020603050405020304" pitchFamily="18" charset="0"/>
                <a:ea typeface="华文新魏" panose="02010800040101010101" pitchFamily="2" charset="-122"/>
              </a:rPr>
              <a:t>军队要讲究士气，民族要振奋精神，班级要有良好的精神面貌。班主任要能经常鼓励学生不断进取，战胜困难 ，向学生展示美好未来</a:t>
            </a:r>
            <a:endParaRPr lang="zh-CN" altLang="en-US" sz="3200" b="1">
              <a:effectLst>
                <a:outerShdw blurRad="38100" dist="38100" dir="2700000">
                  <a:srgbClr val="FFFFFF"/>
                </a:outerShdw>
              </a:effectLst>
              <a:latin typeface="Times New Roman" panose="02020603050405020304" pitchFamily="18" charset="0"/>
              <a:ea typeface="华文新魏" panose="02010800040101010101" pitchFamily="2" charset="-122"/>
            </a:endParaRPr>
          </a:p>
        </p:txBody>
      </p:sp>
      <p:pic>
        <p:nvPicPr>
          <p:cNvPr id="47110" name="New picture"/>
          <p:cNvPicPr/>
          <p:nvPr/>
        </p:nvPicPr>
        <p:blipFill>
          <a:blip r:embed="rId4"/>
          <a:stretch>
            <a:fillRect/>
          </a:stretch>
        </p:blipFill>
        <p:spPr>
          <a:xfrm>
            <a:off x="11938000" y="12039600"/>
            <a:ext cx="355600" cy="266700"/>
          </a:xfrm>
          <a:prstGeom prst="cube">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8194" name="标题 8193"/>
          <p:cNvSpPr>
            <a:spLocks noGrp="1"/>
          </p:cNvSpPr>
          <p:nvPr>
            <p:ph type="title"/>
          </p:nvPr>
        </p:nvSpPr>
        <p:spPr>
          <a:xfrm>
            <a:off x="250825" y="685800"/>
            <a:ext cx="7772400" cy="838200"/>
          </a:xfrm>
        </p:spPr>
        <p:txBody>
          <a:bodyPr anchor="ctr" anchorCtr="0"/>
          <a:lstStyle/>
          <a:p>
            <a:endParaRPr sz="4000" b="1"/>
          </a:p>
        </p:txBody>
      </p:sp>
      <p:sp>
        <p:nvSpPr>
          <p:cNvPr id="8195" name="文本占位符 8194"/>
          <p:cNvSpPr>
            <a:spLocks noGrp="1"/>
          </p:cNvSpPr>
          <p:nvPr>
            <p:ph type="body" idx="1"/>
          </p:nvPr>
        </p:nvSpPr>
        <p:spPr>
          <a:xfrm>
            <a:off x="685800" y="1143000"/>
            <a:ext cx="7772400" cy="4800600"/>
          </a:xfrm>
        </p:spPr>
        <p:txBody>
          <a:bodyPr/>
          <a:lstStyle/>
          <a:p>
            <a:pPr>
              <a:spcBef>
                <a:spcPct val="0"/>
              </a:spcBef>
              <a:buNone/>
            </a:pPr>
            <a:r>
              <a:rPr lang="en-US" altLang="zh-CN" sz="2400"/>
              <a:t>                </a:t>
            </a:r>
            <a:r>
              <a:rPr lang="zh-CN" altLang="en-US" sz="4000">
                <a:solidFill>
                  <a:srgbClr val="FF6600"/>
                </a:solidFill>
                <a:latin typeface="隶书" panose="02010509060101010101" pitchFamily="49" charset="-122"/>
                <a:ea typeface="隶书" panose="02010509060101010101" pitchFamily="49" charset="-122"/>
              </a:rPr>
              <a:t>魏书生说：当教师不当班主任，就象喝白开水，虽解渴但没有味道。</a:t>
            </a:r>
          </a:p>
          <a:p>
            <a:pPr>
              <a:spcBef>
                <a:spcPct val="0"/>
              </a:spcBef>
              <a:buNone/>
            </a:pPr>
            <a:r>
              <a:rPr lang="zh-CN" altLang="en-US" sz="4000">
                <a:solidFill>
                  <a:srgbClr val="FF6600"/>
                </a:solidFill>
                <a:latin typeface="隶书" panose="02010509060101010101" pitchFamily="49" charset="-122"/>
                <a:ea typeface="隶书" panose="02010509060101010101" pitchFamily="49" charset="-122"/>
              </a:rPr>
              <a:t>      一个好的班主任，对学生的影响是巨大的，不仅影响学生的现在，还影响着学生的未来，甚至是终身。</a:t>
            </a: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218" name="标题 9217"/>
          <p:cNvSpPr>
            <a:spLocks noGrp="1"/>
          </p:cNvSpPr>
          <p:nvPr>
            <p:ph type="title"/>
          </p:nvPr>
        </p:nvSpPr>
        <p:spPr>
          <a:xfrm>
            <a:off x="685800" y="674688"/>
            <a:ext cx="7772400" cy="5584825"/>
          </a:xfrm>
        </p:spPr>
        <p:txBody>
          <a:bodyPr anchor="ctr" anchorCtr="0"/>
          <a:lstStyle/>
          <a:p>
            <a:r>
              <a:rPr lang="zh-CN" altLang="en-US" sz="3600" b="1">
                <a:solidFill>
                  <a:schemeClr val="hlink"/>
                </a:solidFill>
                <a:ea typeface="隶书" panose="02010509060101010101" pitchFamily="49" charset="-122"/>
              </a:rPr>
              <a:t>教育的技巧和艺术就在于：教师要善于在每一个学生面前，甚至是</a:t>
            </a:r>
            <a:r>
              <a:rPr lang="zh-CN" altLang="en-US" sz="3600" b="1" u="sng">
                <a:solidFill>
                  <a:schemeClr val="hlink"/>
                </a:solidFill>
                <a:ea typeface="隶书" panose="02010509060101010101" pitchFamily="49" charset="-122"/>
              </a:rPr>
              <a:t>最平庸的、在智力发展上最感困惑的</a:t>
            </a:r>
            <a:r>
              <a:rPr lang="zh-CN" altLang="en-US" sz="3600" b="1">
                <a:solidFill>
                  <a:schemeClr val="hlink"/>
                </a:solidFill>
                <a:ea typeface="隶书" panose="02010509060101010101" pitchFamily="49" charset="-122"/>
              </a:rPr>
              <a:t>学生面前，都向他打开他的精神发展的领域，使他能在这个领域里达到一个高处，显示自己，宣告大写的</a:t>
            </a:r>
            <a:r>
              <a:rPr lang="zh-CN" altLang="en-US" sz="3600" b="1" u="sng">
                <a:solidFill>
                  <a:schemeClr val="hlink"/>
                </a:solidFill>
                <a:ea typeface="隶书" panose="02010509060101010101" pitchFamily="49" charset="-122"/>
              </a:rPr>
              <a:t>‘我’</a:t>
            </a:r>
            <a:r>
              <a:rPr lang="zh-CN" altLang="en-US" sz="3600" b="1">
                <a:solidFill>
                  <a:schemeClr val="hlink"/>
                </a:solidFill>
                <a:ea typeface="隶书" panose="02010509060101010101" pitchFamily="49" charset="-122"/>
              </a:rPr>
              <a:t>的存在，从人的自尊感的源泉中吸取力量，感到自己并不低人一等，而是一个精神丰富的人。</a:t>
            </a:r>
            <a:br>
              <a:rPr lang="zh-CN" altLang="en-US" sz="3600" b="1">
                <a:solidFill>
                  <a:schemeClr val="accent1"/>
                </a:solidFill>
                <a:ea typeface="隶书" panose="02010509060101010101" pitchFamily="49" charset="-122"/>
              </a:rPr>
            </a:br>
            <a:endParaRPr lang="zh-CN" altLang="en-US" sz="3600" b="1">
              <a:solidFill>
                <a:schemeClr val="accent1"/>
              </a:solidFill>
              <a:ea typeface="隶书" panose="02010509060101010101" pitchFamily="49" charset="-122"/>
            </a:endParaRPr>
          </a:p>
        </p:txBody>
      </p:sp>
      <p:sp>
        <p:nvSpPr>
          <p:cNvPr id="9219" name="文本占位符 9218"/>
          <p:cNvSpPr>
            <a:spLocks noGrp="1"/>
          </p:cNvSpPr>
          <p:nvPr>
            <p:ph type="body" idx="1"/>
          </p:nvPr>
        </p:nvSpPr>
        <p:spPr>
          <a:xfrm>
            <a:off x="685800" y="5562600"/>
            <a:ext cx="7772400" cy="914400"/>
          </a:xfrm>
        </p:spPr>
        <p:txBody>
          <a:bodyPr/>
          <a:lstStyle/>
          <a:p>
            <a:pPr>
              <a:buNone/>
            </a:pPr>
            <a:r>
              <a:rPr lang="en-US" altLang="zh-CN" sz="4400"/>
              <a:t>                 </a:t>
            </a:r>
            <a:r>
              <a:rPr lang="en-US" altLang="zh-CN" sz="4400">
                <a:latin typeface="Arial" panose="020b0604020202020204" pitchFamily="34" charset="0"/>
              </a:rPr>
              <a:t>——</a:t>
            </a:r>
            <a:r>
              <a:rPr lang="zh-CN" altLang="en-US" sz="4400">
                <a:ea typeface="隶书" panose="02010509060101010101" pitchFamily="49" charset="-122"/>
              </a:rPr>
              <a:t>苏霍姆林斯基</a:t>
            </a: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242" name="标题 10241"/>
          <p:cNvSpPr>
            <a:spLocks noGrp="1"/>
          </p:cNvSpPr>
          <p:nvPr>
            <p:ph type="title"/>
          </p:nvPr>
        </p:nvSpPr>
        <p:spPr>
          <a:xfrm>
            <a:off x="685800" y="1128713"/>
            <a:ext cx="7772400" cy="2771775"/>
          </a:xfrm>
        </p:spPr>
        <p:txBody>
          <a:bodyPr anchor="ctr" anchorCtr="0"/>
          <a:lstStyle/>
          <a:p>
            <a:r>
              <a:rPr lang="zh-CN" altLang="en-US">
                <a:solidFill>
                  <a:srgbClr val="3333FF"/>
                </a:solidFill>
                <a:ea typeface="隶书" panose="02010509060101010101" pitchFamily="49" charset="-122"/>
              </a:rPr>
              <a:t>一个教师，只有做了班主任，才能真正领会到教育的奥妙和教师的幸福。</a:t>
            </a:r>
            <a:br>
              <a:rPr lang="zh-CN" altLang="en-US">
                <a:solidFill>
                  <a:srgbClr val="3333FF"/>
                </a:solidFill>
              </a:rPr>
            </a:br>
            <a:endParaRPr lang="zh-CN" altLang="en-US">
              <a:solidFill>
                <a:srgbClr val="3333FF"/>
              </a:solidFill>
            </a:endParaRPr>
          </a:p>
        </p:txBody>
      </p:sp>
      <p:sp>
        <p:nvSpPr>
          <p:cNvPr id="10243" name="文本占位符 10242"/>
          <p:cNvSpPr>
            <a:spLocks noGrp="1"/>
          </p:cNvSpPr>
          <p:nvPr>
            <p:ph type="body" idx="1"/>
          </p:nvPr>
        </p:nvSpPr>
        <p:spPr>
          <a:xfrm>
            <a:off x="457200" y="4038600"/>
            <a:ext cx="8229600" cy="2095500"/>
          </a:xfrm>
        </p:spPr>
        <p:txBody>
          <a:bodyPr/>
          <a:lstStyle/>
          <a:p>
            <a:endParaRPr lang="en-US" altLang="zh-CN"/>
          </a:p>
          <a:p>
            <a:pPr>
              <a:buNone/>
            </a:pPr>
            <a:r>
              <a:rPr lang="en-US" altLang="zh-CN" sz="4400">
                <a:latin typeface="Arial" panose="020b0604020202020204" pitchFamily="34" charset="0"/>
                <a:ea typeface="隶书" panose="02010509060101010101" pitchFamily="49" charset="-122"/>
              </a:rPr>
              <a:t>——</a:t>
            </a:r>
            <a:r>
              <a:rPr lang="zh-CN" altLang="en-US" sz="4400">
                <a:ea typeface="隶书" panose="02010509060101010101" pitchFamily="49" charset="-122"/>
              </a:rPr>
              <a:t>潞河中学高级教师金熙寅</a:t>
            </a:r>
            <a:r>
              <a:rPr lang="zh-CN" altLang="en-US" sz="3600" b="1">
                <a:solidFill>
                  <a:srgbClr val="FF9999"/>
                </a:solidFill>
              </a:rPr>
              <a:t> </a:t>
            </a: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266" name="标题 11265"/>
          <p:cNvSpPr>
            <a:spLocks noGrp="1"/>
          </p:cNvSpPr>
          <p:nvPr>
            <p:ph type="title"/>
          </p:nvPr>
        </p:nvSpPr>
        <p:spPr>
          <a:xfrm>
            <a:off x="539750" y="260350"/>
            <a:ext cx="7772400" cy="1143000"/>
          </a:xfrm>
        </p:spPr>
        <p:txBody>
          <a:bodyPr anchor="ctr" anchorCtr="0"/>
          <a:lstStyle/>
          <a:p>
            <a:r>
              <a:rPr lang="zh-CN" altLang="en-US" sz="4800" b="1">
                <a:solidFill>
                  <a:srgbClr val="B20224"/>
                </a:solidFill>
              </a:rPr>
              <a:t>班主任是什么</a:t>
            </a:r>
          </a:p>
        </p:txBody>
      </p:sp>
      <p:sp>
        <p:nvSpPr>
          <p:cNvPr id="11267" name="文本占位符 11266"/>
          <p:cNvSpPr txBox="1">
            <a:spLocks noGrp="1"/>
          </p:cNvSpPr>
          <p:nvPr>
            <p:ph type="body" idx="1"/>
          </p:nvPr>
        </p:nvSpPr>
        <p:spPr>
          <a:xfrm>
            <a:off x="539750" y="1412875"/>
            <a:ext cx="7993063" cy="5184775"/>
          </a:xfrm>
        </p:spPr>
        <p:txBody>
          <a:bodyPr vert="horz" wrap="square" lIns="91440" tIns="45720" rIns="91440" bIns="45720" anchor="t" anchorCtr="0"/>
          <a:lstStyle/>
          <a:p>
            <a:pPr>
              <a:buNone/>
            </a:pPr>
            <a:r>
              <a:rPr lang="zh-CN" altLang="en-US" sz="2800">
                <a:solidFill>
                  <a:srgbClr val="0000CC"/>
                </a:solidFill>
              </a:rPr>
              <a:t>☆</a:t>
            </a:r>
            <a:r>
              <a:rPr lang="zh-CN" altLang="en-US" sz="2800" b="1">
                <a:solidFill>
                  <a:srgbClr val="0000CC"/>
                </a:solidFill>
              </a:rPr>
              <a:t>班主任是班集体的组织者和指导者，学生“人生道路上的引路人” 。</a:t>
            </a:r>
          </a:p>
          <a:p>
            <a:pPr>
              <a:buNone/>
            </a:pPr>
            <a:r>
              <a:rPr lang="zh-CN" altLang="en-US" sz="2800" b="1">
                <a:solidFill>
                  <a:srgbClr val="0000CC"/>
                </a:solidFill>
              </a:rPr>
              <a:t>☆“上面万条线，底下一根针”，在当今学校，上至校长室，下至科任教师，学校凡是波及学生方面的事情，最终总是落到班主任身上。班主任整天沉于事务之中，不堪重负。 </a:t>
            </a:r>
            <a:endParaRPr lang="zh-CN" altLang="en-US" sz="2800" b="1">
              <a:solidFill>
                <a:srgbClr val="0000CC"/>
              </a:solidFill>
            </a:endParaRPr>
          </a:p>
          <a:p>
            <a:pPr>
              <a:buNone/>
            </a:pPr>
            <a:r>
              <a:rPr lang="zh-CN" altLang="en-US" sz="2800" b="1">
                <a:solidFill>
                  <a:srgbClr val="0000CC"/>
                </a:solidFill>
              </a:rPr>
              <a:t>☆有人如是说，班主任身兼多职</a:t>
            </a:r>
            <a:r>
              <a:rPr lang="en-US" altLang="zh-CN" sz="2800" b="1">
                <a:solidFill>
                  <a:srgbClr val="0000CC"/>
                </a:solidFill>
              </a:rPr>
              <a:t>,</a:t>
            </a:r>
            <a:r>
              <a:rPr lang="zh-CN" altLang="en-US" sz="2800" b="1">
                <a:solidFill>
                  <a:srgbClr val="0000CC"/>
                </a:solidFill>
              </a:rPr>
              <a:t>是老师</a:t>
            </a:r>
            <a:r>
              <a:rPr lang="en-US" altLang="zh-CN" sz="2800" b="1">
                <a:solidFill>
                  <a:srgbClr val="0000CC"/>
                </a:solidFill>
              </a:rPr>
              <a:t>,</a:t>
            </a:r>
            <a:r>
              <a:rPr lang="zh-CN" altLang="en-US" sz="2800" b="1">
                <a:solidFill>
                  <a:srgbClr val="0000CC"/>
                </a:solidFill>
              </a:rPr>
              <a:t>妈妈</a:t>
            </a:r>
            <a:r>
              <a:rPr lang="en-US" altLang="zh-CN" sz="2800" b="1">
                <a:solidFill>
                  <a:srgbClr val="0000CC"/>
                </a:solidFill>
              </a:rPr>
              <a:t>,</a:t>
            </a:r>
            <a:r>
              <a:rPr lang="zh-CN" altLang="en-US" sz="2800" b="1">
                <a:solidFill>
                  <a:srgbClr val="0000CC"/>
                </a:solidFill>
              </a:rPr>
              <a:t>保姆</a:t>
            </a:r>
            <a:r>
              <a:rPr lang="en-US" altLang="zh-CN" sz="2800" b="1">
                <a:solidFill>
                  <a:srgbClr val="0000CC"/>
                </a:solidFill>
              </a:rPr>
              <a:t>,</a:t>
            </a:r>
            <a:r>
              <a:rPr lang="zh-CN" altLang="en-US" sz="2800" b="1">
                <a:solidFill>
                  <a:srgbClr val="0000CC"/>
                </a:solidFill>
              </a:rPr>
              <a:t>会计</a:t>
            </a:r>
            <a:r>
              <a:rPr lang="en-US" altLang="zh-CN" sz="2800" b="1">
                <a:solidFill>
                  <a:srgbClr val="0000CC"/>
                </a:solidFill>
              </a:rPr>
              <a:t>,</a:t>
            </a:r>
            <a:r>
              <a:rPr lang="zh-CN" altLang="en-US" sz="2800" b="1">
                <a:solidFill>
                  <a:srgbClr val="0000CC"/>
                </a:solidFill>
              </a:rPr>
              <a:t>清洁工</a:t>
            </a:r>
            <a:r>
              <a:rPr lang="en-US" altLang="zh-CN" sz="2800" b="1">
                <a:solidFill>
                  <a:srgbClr val="0000CC"/>
                </a:solidFill>
              </a:rPr>
              <a:t>,</a:t>
            </a:r>
            <a:r>
              <a:rPr lang="zh-CN" altLang="en-US" sz="2800" b="1">
                <a:solidFill>
                  <a:srgbClr val="0000CC"/>
                </a:solidFill>
              </a:rPr>
              <a:t>训导员</a:t>
            </a:r>
            <a:r>
              <a:rPr lang="en-US" altLang="zh-CN" sz="2800" b="1">
                <a:solidFill>
                  <a:srgbClr val="0000CC"/>
                </a:solidFill>
              </a:rPr>
              <a:t>,</a:t>
            </a:r>
            <a:r>
              <a:rPr lang="zh-CN" altLang="en-US" sz="2800" b="1">
                <a:solidFill>
                  <a:srgbClr val="0000CC"/>
                </a:solidFill>
              </a:rPr>
              <a:t>心理医生</a:t>
            </a:r>
            <a:r>
              <a:rPr lang="en-US" altLang="zh-CN" sz="2800" b="1">
                <a:solidFill>
                  <a:srgbClr val="0000CC"/>
                </a:solidFill>
              </a:rPr>
              <a:t>,</a:t>
            </a:r>
            <a:r>
              <a:rPr lang="zh-CN" altLang="en-US" sz="2800" b="1">
                <a:solidFill>
                  <a:srgbClr val="0000CC"/>
                </a:solidFill>
              </a:rPr>
              <a:t>法官</a:t>
            </a:r>
            <a:r>
              <a:rPr lang="en-US" altLang="zh-CN" sz="2800" b="1">
                <a:solidFill>
                  <a:srgbClr val="0000CC"/>
                </a:solidFill>
              </a:rPr>
              <a:t>,</a:t>
            </a:r>
            <a:r>
              <a:rPr lang="zh-CN" altLang="en-US" sz="2800" b="1">
                <a:solidFill>
                  <a:srgbClr val="0000CC"/>
                </a:solidFill>
              </a:rPr>
              <a:t>裁判员</a:t>
            </a:r>
            <a:r>
              <a:rPr lang="en-US" altLang="zh-CN" sz="2800" b="1">
                <a:solidFill>
                  <a:srgbClr val="0000CC"/>
                </a:solidFill>
              </a:rPr>
              <a:t>,</a:t>
            </a:r>
            <a:r>
              <a:rPr lang="zh-CN" altLang="en-US" sz="2800" b="1">
                <a:solidFill>
                  <a:srgbClr val="0000CC"/>
                </a:solidFill>
              </a:rPr>
              <a:t>唯一没有名片的主任</a:t>
            </a:r>
            <a:r>
              <a:rPr lang="en-US" altLang="zh-CN" sz="2800" b="1">
                <a:solidFill>
                  <a:srgbClr val="0000CC"/>
                </a:solidFill>
              </a:rPr>
              <a:t>,</a:t>
            </a:r>
            <a:r>
              <a:rPr lang="zh-CN" altLang="en-US" sz="2800" b="1">
                <a:solidFill>
                  <a:srgbClr val="0000CC"/>
                </a:solidFill>
              </a:rPr>
              <a:t>工资</a:t>
            </a:r>
            <a:r>
              <a:rPr lang="en-US" altLang="zh-CN" sz="2800" b="1">
                <a:solidFill>
                  <a:srgbClr val="0000CC"/>
                </a:solidFill>
              </a:rPr>
              <a:t>,</a:t>
            </a:r>
            <a:r>
              <a:rPr lang="zh-CN" altLang="en-US" sz="2800" b="1">
                <a:solidFill>
                  <a:srgbClr val="0000CC"/>
                </a:solidFill>
              </a:rPr>
              <a:t>待遇最低的主任</a:t>
            </a:r>
            <a:r>
              <a:rPr lang="en-US" altLang="zh-CN" sz="2800" b="1">
                <a:solidFill>
                  <a:srgbClr val="0000CC"/>
                </a:solidFill>
              </a:rPr>
              <a:t>......</a:t>
            </a:r>
            <a:br>
              <a:rPr lang="en-US" altLang="zh-CN" sz="2800">
                <a:solidFill>
                  <a:srgbClr val="0000CC"/>
                </a:solidFill>
              </a:rPr>
            </a:br>
            <a:endParaRPr lang="en-US" altLang="zh-CN" sz="2800">
              <a:solidFill>
                <a:srgbClr val="0000CC"/>
              </a:solidFill>
            </a:endParaRPr>
          </a:p>
        </p:txBody>
      </p:sp>
      <p:sp>
        <p:nvSpPr>
          <p:cNvPr id="11268" name="文本框 11267"/>
          <p:cNvSpPr txBox="1"/>
          <p:nvPr/>
        </p:nvSpPr>
        <p:spPr>
          <a:xfrm>
            <a:off x="755650" y="5876925"/>
            <a:ext cx="7488238" cy="519113"/>
          </a:xfrm>
          <a:prstGeom prst="rect">
            <a:avLst/>
          </a:prstGeom>
          <a:noFill/>
          <a:ln w="9525">
            <a:noFill/>
          </a:ln>
        </p:spPr>
        <p:txBody>
          <a:bodyPr>
            <a:spAutoFit/>
          </a:bodyPr>
          <a:lstStyle/>
          <a:p>
            <a:pPr>
              <a:spcBef>
                <a:spcPct val="50000"/>
              </a:spcBef>
            </a:pPr>
            <a:r>
              <a:rPr lang="zh-CN" altLang="en-US" sz="2800" b="1">
                <a:effectLst>
                  <a:outerShdw blurRad="38100" dist="38100" dir="2700000">
                    <a:srgbClr val="FFFFFF"/>
                  </a:outerShdw>
                </a:effectLst>
                <a:latin typeface="Times New Roman" panose="02020603050405020304" pitchFamily="18" charset="0"/>
                <a:ea typeface="华文新魏" panose="02010800040101010101" pitchFamily="2" charset="-122"/>
              </a:rPr>
              <a:t>天空黑暗下来的时候，我们看见了明亮的星星</a:t>
            </a:r>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2290" name="标题 12289"/>
          <p:cNvSpPr>
            <a:spLocks noGrp="1"/>
          </p:cNvSpPr>
          <p:nvPr>
            <p:ph type="title"/>
          </p:nvPr>
        </p:nvSpPr>
        <p:spPr/>
        <p:txBody>
          <a:bodyPr anchor="ctr" anchorCtr="0"/>
          <a:lstStyle/>
          <a:p>
            <a:r>
              <a:rPr lang="zh-CN" altLang="en-US" sz="4800" b="1">
                <a:solidFill>
                  <a:srgbClr val="B20224"/>
                </a:solidFill>
              </a:rPr>
              <a:t>班主任是什么？</a:t>
            </a:r>
          </a:p>
        </p:txBody>
      </p:sp>
      <p:sp>
        <p:nvSpPr>
          <p:cNvPr id="12291" name="文本占位符 12290"/>
          <p:cNvSpPr>
            <a:spLocks noGrp="1"/>
          </p:cNvSpPr>
          <p:nvPr>
            <p:ph type="body" idx="1"/>
          </p:nvPr>
        </p:nvSpPr>
        <p:spPr/>
        <p:txBody>
          <a:bodyPr/>
          <a:lstStyle/>
          <a:p>
            <a:pPr>
              <a:lnSpc>
                <a:spcPct val="90000"/>
              </a:lnSpc>
            </a:pPr>
            <a:r>
              <a:rPr lang="zh-CN" altLang="en-US" b="1"/>
              <a:t>学生眼前的“偶像”</a:t>
            </a:r>
          </a:p>
          <a:p>
            <a:pPr>
              <a:lnSpc>
                <a:spcPct val="90000"/>
              </a:lnSpc>
            </a:pPr>
            <a:r>
              <a:rPr lang="zh-CN" altLang="en-US" b="1"/>
              <a:t>家长心目中的“救星”</a:t>
            </a:r>
          </a:p>
          <a:p>
            <a:pPr>
              <a:lnSpc>
                <a:spcPct val="90000"/>
              </a:lnSpc>
            </a:pPr>
            <a:r>
              <a:rPr lang="zh-CN" altLang="en-US" b="1"/>
              <a:t>教师群中的“明星”</a:t>
            </a:r>
          </a:p>
          <a:p>
            <a:pPr>
              <a:lnSpc>
                <a:spcPct val="90000"/>
              </a:lnSpc>
            </a:pPr>
            <a:r>
              <a:rPr lang="zh-CN" altLang="en-US" b="1"/>
              <a:t>学校教育教学和管理中的“桥梁”和“纽带”</a:t>
            </a:r>
          </a:p>
          <a:p>
            <a:pPr>
              <a:lnSpc>
                <a:spcPct val="90000"/>
              </a:lnSpc>
            </a:pPr>
            <a:r>
              <a:rPr lang="en-US" altLang="zh-CN" b="1">
                <a:latin typeface="Arial" panose="020b0604020202020204" pitchFamily="34" charset="0"/>
              </a:rPr>
              <a:t>——</a:t>
            </a:r>
            <a:r>
              <a:rPr lang="zh-CN" altLang="en-US" b="1"/>
              <a:t>班集体的组织者、管理者、领导者，全面关心学生发展的“主任教师”和“精神关怀者”</a:t>
            </a:r>
          </a:p>
          <a:p>
            <a:pPr>
              <a:lnSpc>
                <a:spcPct val="90000"/>
              </a:lnSpc>
              <a:buNone/>
            </a:pPr>
            <a:endParaRPr lang="zh-CN" altLang="en-US" b="1"/>
          </a:p>
          <a:p>
            <a:pPr>
              <a:lnSpc>
                <a:spcPct val="90000"/>
              </a:lnSpc>
            </a:pPr>
            <a:endParaRPr lang="zh-CN" altLang="en-US" b="1"/>
          </a:p>
        </p:txBody>
      </p:sp>
    </p:spTree>
  </p:cSld>
  <p:clrMapOvr>
    <a:masterClrMapping/>
  </p:clrMapOvr>
  <p:transition/>
  <p:timing/>
</p:sld>
</file>

<file path=ppt/tags/tag1.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Arial"/>
      </a:majorFont>
      <a:minorFont>
        <a:latin typeface="Arial"/>
        <a:ea typeface="宋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resentationFormat>On-screen Show (4:3)</PresentationFormat>
  <Paragraphs>265</Paragraphs>
  <Slides>43</Slides>
  <Notes>0</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43</vt:i4>
      </vt:variant>
    </vt:vector>
  </HeadingPairs>
  <TitlesOfParts>
    <vt:vector baseType="lpstr" size="55">
      <vt:lpstr>Arial</vt:lpstr>
      <vt:lpstr>宋体</vt:lpstr>
      <vt:lpstr>华文行楷</vt:lpstr>
      <vt:lpstr>隶书</vt:lpstr>
      <vt:lpstr>Times New Roman</vt:lpstr>
      <vt:lpstr>华文新魏</vt:lpstr>
      <vt:lpstr>黑体</vt:lpstr>
      <vt:lpstr>Garamond</vt:lpstr>
      <vt:lpstr>楷体_GB2312</vt:lpstr>
      <vt:lpstr>幼圆</vt:lpstr>
      <vt:lpstr>PMingLiU</vt:lpstr>
      <vt:lpstr>默认设计模板</vt:lpstr>
      <vt:lpstr>中学班主任工作</vt:lpstr>
      <vt:lpstr>主要内容</vt:lpstr>
      <vt:lpstr>PowerPoint Presentation</vt:lpstr>
      <vt:lpstr>第一讲 班主任的角色定位</vt:lpstr>
      <vt:lpstr>PowerPoint Presentation</vt:lpstr>
      <vt:lpstr>教育的技巧和艺术就在于：教师要善于在每一个学生面前，甚至是最平庸的、在智力发展上最感困惑的学生面前，都向他打开他的精神发展的领域，使他能在这个领域里达到一个高处，显示自己，宣告大写的‘我’的存在，从人的自尊感的源泉中吸取力量，感到自己并不低人一等，而是一个精神丰富的人。</vt:lpstr>
      <vt:lpstr>一个教师，只有做了班主任，才能真正领会到教育的奥妙和教师的幸福。</vt:lpstr>
      <vt:lpstr>班主任是什么</vt:lpstr>
      <vt:lpstr>班主任是什么？</vt:lpstr>
      <vt:lpstr>班主任的职责</vt:lpstr>
      <vt:lpstr>班主任做什么？（一）</vt:lpstr>
      <vt:lpstr>班主任做什么？（二）</vt:lpstr>
      <vt:lpstr>班主任做什么？（三）</vt:lpstr>
      <vt:lpstr>PowerPoint Presentation</vt:lpstr>
      <vt:lpstr>班主任工作方式</vt:lpstr>
      <vt:lpstr>班主任在哪里？</vt:lpstr>
      <vt:lpstr>班主任一日作息时间</vt:lpstr>
      <vt:lpstr>班主任一日常规</vt:lpstr>
      <vt:lpstr>班主任工作周常规</vt:lpstr>
      <vt:lpstr>班主任工作学期常规</vt:lpstr>
      <vt:lpstr>班主任教育信条</vt:lpstr>
      <vt:lpstr>教师仅靠爱心难以胜任班主任工作</vt:lpstr>
      <vt:lpstr>教育的困惑——学生为啥越来越难教</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传统教育框架下班主任工作特点</vt:lpstr>
      <vt:lpstr>PowerPoint Presentation</vt:lpstr>
      <vt:lpstr>班主任工作需要专业素质</vt:lpstr>
      <vt:lpstr>班主任的素质要求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2021-11-22T16:00:09.239</cp:lastPrinted>
  <dcterms:created xsi:type="dcterms:W3CDTF">2021-11-22T16:00:09Z</dcterms:created>
  <dcterms:modified xsi:type="dcterms:W3CDTF">2021-11-22T08:00:09Z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