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6" d="100"/>
          <a:sy n="96" d="100"/>
        </p:scale>
        <p:origin x="-402" y="-9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8800" spc="-80" baseline="0">
                <a:solidFill>
                  <a:schemeClr val="tx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5CE74E-AB26-4998-AD42-012C4C1AD07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7" name="Date Placeholder 6"/>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8" name="Slide Number Placeholder 7"/>
          <p:cNvSpPr>
            <a:spLocks noGrp="1"/>
          </p:cNvSpPr>
          <p:nvPr>
            <p:ph type="sldNum" sz="quarter" idx="11"/>
          </p:nvPr>
        </p:nvSpPr>
        <p:spPr/>
        <p:txBody>
          <a:bodyPr/>
          <a:lstStyle/>
          <a:p>
            <a:fld id="{565CE74E-AB26-4998-AD42-012C4C1AD076}" type="slidenum">
              <a:rPr lang="zh-CN" altLang="en-US" smtClean="0"/>
              <a:pPr/>
              <a:t>‹#›</a:t>
            </a:fld>
            <a:endParaRPr lang="zh-CN" altLang="en-US"/>
          </a:p>
        </p:txBody>
      </p:sp>
      <p:sp>
        <p:nvSpPr>
          <p:cNvPr id="9" name="Footer Placeholder 8"/>
          <p:cNvSpPr>
            <a:spLocks noGrp="1"/>
          </p:cNvSpPr>
          <p:nvPr>
            <p:ph type="ftr" sz="quarter" idx="12"/>
          </p:nvPr>
        </p:nvSpPr>
        <p:spPr/>
        <p:txBody>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1630680" y="1181100"/>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90160" y="1181100"/>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zh-CN" altLang="en-US" smtClean="0"/>
              <a:t>单击此处编辑母版文本样式</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pPr/>
              <a:t>‹#›</a:t>
            </a:fld>
            <a:endParaRPr lang="zh-CN" altLang="en-US"/>
          </a:p>
        </p:txBody>
      </p:sp>
      <p:sp>
        <p:nvSpPr>
          <p:cNvPr id="8" name="Title 7"/>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0"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pPr/>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5CE74E-AB26-4998-AD42-012C4C1AD076}" type="slidenum">
              <a:rPr lang="zh-CN" altLang="en-US" smtClean="0"/>
              <a:pPr/>
              <a:t>‹#›</a:t>
            </a:fld>
            <a:endParaRPr lang="zh-CN" alt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zh-CN" altLang="en-US" smtClean="0"/>
              <a:t>单击此处编辑母版标题样式</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9"/>
            <a:ext cx="5791200" cy="1028700"/>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314451"/>
            <a:ext cx="7620000" cy="32801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D997B5FA-0921-464F-AAE1-844C04324D75}" type="datetimeFigureOut">
              <a:rPr lang="zh-CN" altLang="en-US" smtClean="0"/>
              <a:pPr/>
              <a:t>2021/1/6</a:t>
            </a:fld>
            <a:endParaRPr lang="zh-CN" alt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565CE74E-AB26-4998-AD42-012C4C1AD076}" type="slidenum">
              <a:rPr lang="zh-CN" altLang="en-US" smtClean="0"/>
              <a:pPr/>
              <a:t>‹#›</a:t>
            </a:fld>
            <a:endParaRPr lang="zh-CN" altLang="en-US"/>
          </a:p>
        </p:txBody>
      </p:sp>
      <p:sp>
        <p:nvSpPr>
          <p:cNvPr id="7" name="Rectangle 6"/>
          <p:cNvSpPr/>
          <p:nvPr/>
        </p:nvSpPr>
        <p:spPr>
          <a:xfrm>
            <a:off x="9001124" y="0"/>
            <a:ext cx="142876" cy="1028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028700"/>
            <a:ext cx="142876"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C00000"/>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72995" y="1096328"/>
            <a:ext cx="8855675" cy="1449705"/>
          </a:xfrm>
        </p:spPr>
        <p:txBody>
          <a:bodyPr>
            <a:normAutofit/>
          </a:bodyPr>
          <a:lstStyle/>
          <a:p>
            <a:pPr algn="ctr"/>
            <a:r>
              <a:rPr lang="en-US" altLang="zh-CN" sz="3200" dirty="0">
                <a:solidFill>
                  <a:schemeClr val="bg1"/>
                </a:solidFill>
                <a:latin typeface="宋体" panose="02010600030101010101" pitchFamily="2" charset="-122"/>
                <a:ea typeface="宋体" panose="02010600030101010101" pitchFamily="2" charset="-122"/>
                <a:cs typeface="宋体" panose="02010600030101010101" pitchFamily="2" charset="-122"/>
              </a:rPr>
              <a:t>“</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高中信息技术教师专业能力提升策略研究</a:t>
            </a:r>
            <a:r>
              <a:rPr lang="en-US" altLang="zh-CN" sz="3200" dirty="0">
                <a:solidFill>
                  <a:schemeClr val="bg1"/>
                </a:solidFill>
                <a:latin typeface="宋体" panose="02010600030101010101" pitchFamily="2" charset="-122"/>
                <a:ea typeface="宋体" panose="02010600030101010101" pitchFamily="2" charset="-122"/>
                <a:cs typeface="宋体" panose="02010600030101010101" pitchFamily="2" charset="-122"/>
              </a:rPr>
              <a:t>”</a:t>
            </a:r>
            <a:r>
              <a:rPr lang="zh-CN" altLang="en-US" sz="3200" dirty="0">
                <a:solidFill>
                  <a:schemeClr val="bg1"/>
                </a:solidFill>
              </a:rPr>
              <a:t/>
            </a:r>
            <a:br>
              <a:rPr lang="zh-CN" altLang="en-US" sz="3200" dirty="0">
                <a:solidFill>
                  <a:schemeClr val="bg1"/>
                </a:solidFill>
              </a:rPr>
            </a:br>
            <a:r>
              <a:rPr lang="zh-CN" altLang="en-US" sz="5400" dirty="0">
                <a:solidFill>
                  <a:schemeClr val="bg1"/>
                </a:solidFill>
                <a:latin typeface="宋体" panose="02010600030101010101" pitchFamily="2" charset="-122"/>
                <a:ea typeface="宋体" panose="02010600030101010101" pitchFamily="2" charset="-122"/>
              </a:rPr>
              <a:t>课题开题论证会</a:t>
            </a:r>
          </a:p>
        </p:txBody>
      </p:sp>
      <p:sp>
        <p:nvSpPr>
          <p:cNvPr id="3" name="副标题 2"/>
          <p:cNvSpPr>
            <a:spLocks noGrp="1"/>
          </p:cNvSpPr>
          <p:nvPr>
            <p:ph type="subTitle" idx="1"/>
          </p:nvPr>
        </p:nvSpPr>
        <p:spPr>
          <a:xfrm>
            <a:off x="1263341" y="3081093"/>
            <a:ext cx="6764020" cy="1740694"/>
          </a:xfrm>
        </p:spPr>
        <p:txBody>
          <a:bodyPr>
            <a:noAutofit/>
          </a:bodyPr>
          <a:lstStyle/>
          <a:p>
            <a:pPr algn="ctr"/>
            <a:r>
              <a:rPr lang="zh-CN" altLang="en-US" sz="3200" dirty="0" smtClean="0">
                <a:solidFill>
                  <a:schemeClr val="bg1"/>
                </a:solidFill>
                <a:latin typeface="宋体" panose="02010600030101010101" pitchFamily="2" charset="-122"/>
                <a:ea typeface="宋体" panose="02010600030101010101" pitchFamily="2" charset="-122"/>
                <a:cs typeface="宋体" panose="02010600030101010101" pitchFamily="2" charset="-122"/>
              </a:rPr>
              <a:t>课题</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负责人：金桦勇</a:t>
            </a:r>
          </a:p>
          <a:p>
            <a:pPr algn="ct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负责人</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单位：</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永丰中学</a:t>
            </a:r>
            <a:endPar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endParaRPr>
          </a:p>
          <a:p>
            <a:pPr algn="ct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开题时间：</a:t>
            </a:r>
            <a:r>
              <a:rPr lang="en-US" altLang="zh-CN" sz="3200" dirty="0">
                <a:solidFill>
                  <a:schemeClr val="bg1"/>
                </a:solidFill>
                <a:latin typeface="宋体" panose="02010600030101010101" pitchFamily="2" charset="-122"/>
                <a:ea typeface="宋体" panose="02010600030101010101" pitchFamily="2" charset="-122"/>
                <a:cs typeface="宋体" panose="02010600030101010101" pitchFamily="2" charset="-122"/>
              </a:rPr>
              <a:t>2021</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年</a:t>
            </a:r>
            <a:r>
              <a:rPr lang="en-US" altLang="zh-CN" sz="3200" dirty="0">
                <a:solidFill>
                  <a:schemeClr val="bg1"/>
                </a:solidFill>
                <a:latin typeface="宋体" panose="02010600030101010101" pitchFamily="2" charset="-122"/>
                <a:ea typeface="宋体" panose="02010600030101010101" pitchFamily="2" charset="-122"/>
                <a:cs typeface="宋体" panose="02010600030101010101" pitchFamily="2" charset="-122"/>
              </a:rPr>
              <a:t>1</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月</a:t>
            </a:r>
            <a:r>
              <a:rPr lang="en-US" altLang="zh-CN" sz="3200" dirty="0">
                <a:solidFill>
                  <a:schemeClr val="bg1"/>
                </a:solidFill>
                <a:latin typeface="宋体" panose="02010600030101010101" pitchFamily="2" charset="-122"/>
                <a:ea typeface="宋体" panose="02010600030101010101" pitchFamily="2" charset="-122"/>
                <a:cs typeface="宋体" panose="02010600030101010101" pitchFamily="2" charset="-122"/>
              </a:rPr>
              <a:t>6</a:t>
            </a:r>
            <a:r>
              <a:rPr lang="zh-CN"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日</a:t>
            </a:r>
          </a:p>
        </p:txBody>
      </p:sp>
      <p:sp>
        <p:nvSpPr>
          <p:cNvPr id="4" name="文本框 3"/>
          <p:cNvSpPr txBox="1"/>
          <p:nvPr/>
        </p:nvSpPr>
        <p:spPr>
          <a:xfrm>
            <a:off x="843280" y="514350"/>
            <a:ext cx="7481535" cy="707886"/>
          </a:xfrm>
          <a:prstGeom prst="rect">
            <a:avLst/>
          </a:prstGeom>
          <a:noFill/>
        </p:spPr>
        <p:txBody>
          <a:bodyPr wrap="none" rtlCol="0">
            <a:spAutoFit/>
          </a:bodyPr>
          <a:lstStyle/>
          <a:p>
            <a:pPr algn="l"/>
            <a:r>
              <a:rPr lang="zh-CN" altLang="en-US" sz="4000" dirty="0">
                <a:solidFill>
                  <a:schemeClr val="bg1"/>
                </a:solidFill>
                <a:sym typeface="+mn-ea"/>
              </a:rPr>
              <a:t>2020年吉安市教育研究立项课题</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gn="ctr"/>
            <a:r>
              <a:rPr lang="zh-CN" altLang="en-US" sz="7200" dirty="0" smtClean="0">
                <a:solidFill>
                  <a:srgbClr val="FF0000"/>
                </a:solidFill>
              </a:rPr>
              <a:t>谢谢指导！</a:t>
            </a:r>
            <a:endParaRPr lang="zh-CN" altLang="en-US" sz="72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一、研究内容</a:t>
            </a:r>
          </a:p>
        </p:txBody>
      </p:sp>
      <p:sp>
        <p:nvSpPr>
          <p:cNvPr id="3" name="内容占位符 2"/>
          <p:cNvSpPr>
            <a:spLocks noGrp="1"/>
          </p:cNvSpPr>
          <p:nvPr>
            <p:ph idx="1"/>
          </p:nvPr>
        </p:nvSpPr>
        <p:spPr>
          <a:xfrm>
            <a:off x="238898" y="1808797"/>
            <a:ext cx="7727092" cy="2824163"/>
          </a:xfrm>
        </p:spPr>
        <p:txBody>
          <a:bodyPr>
            <a:normAutofit fontScale="92500"/>
          </a:bodyPr>
          <a:lstStyle/>
          <a:p>
            <a:pPr marL="0" indent="0">
              <a:buNone/>
            </a:pPr>
            <a:r>
              <a:rPr lang="zh-CN" altLang="en-US" sz="2000" dirty="0"/>
              <a:t>（1）高中信息技术教师专业能力与教师可持续发展的关系及其重要性。</a:t>
            </a:r>
          </a:p>
          <a:p>
            <a:pPr marL="0" indent="0">
              <a:buNone/>
            </a:pPr>
            <a:r>
              <a:rPr lang="zh-CN" altLang="en-US" sz="2000" dirty="0"/>
              <a:t>（2）对教师运用信息技术开展教育教学工作具体要求的研究。</a:t>
            </a:r>
          </a:p>
          <a:p>
            <a:pPr marL="0" indent="0">
              <a:buNone/>
            </a:pPr>
            <a:r>
              <a:rPr lang="zh-CN" altLang="en-US" sz="2000" dirty="0"/>
              <a:t>（3）研究高中信息技术教师专业能力提高的一般途径和方法。</a:t>
            </a:r>
          </a:p>
          <a:p>
            <a:pPr marL="0" indent="0">
              <a:buNone/>
            </a:pPr>
            <a:r>
              <a:rPr lang="zh-CN" altLang="en-US" sz="2000" dirty="0"/>
              <a:t>（4）在新课程背景下高中信息技术教师通过提高专业能力来解决教育教学中实际问题的典型案例。</a:t>
            </a:r>
          </a:p>
          <a:p>
            <a:pPr marL="0" indent="0">
              <a:buNone/>
            </a:pPr>
            <a:r>
              <a:rPr lang="zh-CN" altLang="en-US" sz="2000" dirty="0"/>
              <a:t>（5）研究编写适合高中信息技术教师专业能力提升的校本培训教材。</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sym typeface="+mn-ea"/>
              </a:rPr>
              <a:t>二、研究目标</a:t>
            </a:r>
            <a:r>
              <a:rPr lang="zh-CN" altLang="en-US"/>
              <a:t/>
            </a:r>
            <a:br>
              <a:rPr lang="zh-CN" altLang="en-US"/>
            </a:br>
            <a:endParaRPr lang="zh-CN" altLang="en-US"/>
          </a:p>
        </p:txBody>
      </p:sp>
      <p:sp>
        <p:nvSpPr>
          <p:cNvPr id="3" name="内容占位符 2"/>
          <p:cNvSpPr>
            <a:spLocks noGrp="1"/>
          </p:cNvSpPr>
          <p:nvPr>
            <p:ph idx="1"/>
          </p:nvPr>
        </p:nvSpPr>
        <p:spPr/>
        <p:txBody>
          <a:bodyPr>
            <a:normAutofit lnSpcReduction="10000"/>
          </a:bodyPr>
          <a:lstStyle/>
          <a:p>
            <a:pPr marL="0" indent="0">
              <a:buNone/>
            </a:pPr>
            <a:r>
              <a:rPr lang="zh-CN" altLang="en-US"/>
              <a:t>　　1.通过课题研究，更新教师的教育教学理念，提高我校高中信息技术教师的专业能力。</a:t>
            </a:r>
          </a:p>
          <a:p>
            <a:pPr marL="0" indent="0">
              <a:buNone/>
            </a:pPr>
            <a:r>
              <a:rPr lang="zh-CN" altLang="en-US"/>
              <a:t>　　2.通过课题研究，制作一批高中信息技术数字化教学资源，提高教师的信息化教学设计与资源开发能力。</a:t>
            </a:r>
          </a:p>
          <a:p>
            <a:pPr marL="0" indent="0">
              <a:buNone/>
            </a:pPr>
            <a:r>
              <a:rPr lang="zh-CN" altLang="en-US"/>
              <a:t>　　3.完善“高中信息技术教学网”，促进课题研究成果资源共享。</a:t>
            </a:r>
          </a:p>
          <a:p>
            <a:pPr marL="0" indent="0">
              <a:buNone/>
            </a:pPr>
            <a:r>
              <a:rPr lang="zh-CN" altLang="en-US"/>
              <a:t>　　4.编写适用于高中信息技术教师专业能力提升培训的校本教材。</a:t>
            </a:r>
          </a:p>
          <a:p>
            <a:pPr marL="0" indent="0">
              <a:buNone/>
            </a:pPr>
            <a:r>
              <a:rPr lang="zh-CN" altLang="en-US"/>
              <a:t>　　5.通过课题研究，建立新型的教师自我学习方式与校本培训模式。</a:t>
            </a:r>
          </a:p>
          <a:p>
            <a:pPr marL="0" indent="0">
              <a:buNone/>
            </a:pPr>
            <a:r>
              <a:rPr lang="zh-CN" altLang="en-US"/>
              <a:t>　　6.通过课题研究，总结高中信息技术教师专业能力提升策略。</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sym typeface="+mn-ea"/>
              </a:rPr>
              <a:t>三、研究方法：</a:t>
            </a:r>
            <a:r>
              <a:rPr lang="zh-CN" altLang="en-US"/>
              <a:t/>
            </a:r>
            <a:br>
              <a:rPr lang="zh-CN" altLang="en-US"/>
            </a:br>
            <a:endParaRPr lang="zh-CN" altLang="en-US"/>
          </a:p>
        </p:txBody>
      </p:sp>
      <p:sp>
        <p:nvSpPr>
          <p:cNvPr id="3" name="内容占位符 2"/>
          <p:cNvSpPr>
            <a:spLocks noGrp="1"/>
          </p:cNvSpPr>
          <p:nvPr>
            <p:ph idx="1"/>
          </p:nvPr>
        </p:nvSpPr>
        <p:spPr/>
        <p:txBody>
          <a:bodyPr>
            <a:normAutofit fontScale="92500" lnSpcReduction="10000"/>
          </a:bodyPr>
          <a:lstStyle/>
          <a:p>
            <a:pPr marL="0" indent="0">
              <a:buNone/>
            </a:pPr>
            <a:r>
              <a:rPr lang="zh-CN" altLang="en-US" sz="2000"/>
              <a:t>（1）问卷调查法：为了全面了解本地区高中信息技术教师专业能力和教育教学情况，本课题成员利用网络发出调查问卷，摸清高中信息技术教师专业能力现状，作为高中信息技术教师专业能力建设与培训的依据。</a:t>
            </a:r>
          </a:p>
          <a:p>
            <a:pPr marL="0" indent="0">
              <a:buNone/>
            </a:pPr>
            <a:r>
              <a:rPr lang="zh-CN" altLang="en-US" sz="2000"/>
              <a:t>（2）调查研究法：主要调查校本课题教学资源开发利用的状况及信息技术教师对校本培训教材的需要。</a:t>
            </a:r>
          </a:p>
          <a:p>
            <a:pPr marL="0" indent="0">
              <a:buNone/>
            </a:pPr>
            <a:r>
              <a:rPr lang="zh-CN" altLang="en-US" sz="2000"/>
              <a:t>（3）文献研究法：主要是搜集、整理国内外关于校本培训教材建设方面研究的理论和方法，在此基础上，总结出有效经验为本课题的借鉴。</a:t>
            </a:r>
          </a:p>
          <a:p>
            <a:pPr marL="0" indent="0">
              <a:buNone/>
            </a:pPr>
            <a:r>
              <a:rPr lang="zh-CN" altLang="en-US" sz="2000"/>
              <a:t>（4）行动研究法：通过行动研究，提炼出高中信息技术教师专业能力提升策略。</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sym typeface="+mn-ea"/>
              </a:rPr>
              <a:t>四、课题组织：</a:t>
            </a:r>
            <a:r>
              <a:rPr lang="zh-CN" altLang="en-US"/>
              <a:t/>
            </a:r>
            <a:br>
              <a:rPr lang="zh-CN" altLang="en-US"/>
            </a:br>
            <a:endParaRPr lang="zh-CN" altLang="en-US"/>
          </a:p>
        </p:txBody>
      </p:sp>
      <p:sp>
        <p:nvSpPr>
          <p:cNvPr id="3" name="内容占位符 2"/>
          <p:cNvSpPr>
            <a:spLocks noGrp="1"/>
          </p:cNvSpPr>
          <p:nvPr>
            <p:ph idx="1"/>
          </p:nvPr>
        </p:nvSpPr>
        <p:spPr>
          <a:xfrm>
            <a:off x="315596" y="923449"/>
            <a:ext cx="7699821" cy="3709511"/>
          </a:xfrm>
        </p:spPr>
        <p:txBody>
          <a:bodyPr>
            <a:noAutofit/>
          </a:bodyPr>
          <a:lstStyle/>
          <a:p>
            <a:pPr marL="0" indent="0">
              <a:buNone/>
            </a:pPr>
            <a:r>
              <a:rPr lang="zh-CN" altLang="en-US" sz="1400" dirty="0"/>
              <a:t>（1）成立课题研究领导组</a:t>
            </a:r>
          </a:p>
          <a:p>
            <a:pPr marL="0" indent="0">
              <a:buNone/>
            </a:pPr>
            <a:r>
              <a:rPr lang="zh-CN" altLang="en-US" sz="1400" dirty="0"/>
              <a:t>组长：张辉耀</a:t>
            </a:r>
          </a:p>
          <a:p>
            <a:pPr marL="0" indent="0">
              <a:buNone/>
            </a:pPr>
            <a:r>
              <a:rPr lang="zh-CN" altLang="en-US" sz="1400" dirty="0"/>
              <a:t>副组长：吴全根</a:t>
            </a:r>
          </a:p>
          <a:p>
            <a:pPr marL="0" indent="0">
              <a:buNone/>
            </a:pPr>
            <a:r>
              <a:rPr lang="zh-CN" altLang="en-US" sz="1400" dirty="0"/>
              <a:t>成员：黄子健、解咏梅、谢义发</a:t>
            </a:r>
          </a:p>
          <a:p>
            <a:pPr marL="0" indent="0">
              <a:buNone/>
            </a:pPr>
            <a:r>
              <a:rPr lang="zh-CN" altLang="en-US" sz="1400" dirty="0"/>
              <a:t>（2)成立课题研究组</a:t>
            </a:r>
          </a:p>
          <a:p>
            <a:pPr marL="0" indent="0">
              <a:buNone/>
            </a:pPr>
            <a:r>
              <a:rPr lang="zh-CN" altLang="en-US" sz="1400" dirty="0"/>
              <a:t>组长：金桦勇</a:t>
            </a:r>
          </a:p>
          <a:p>
            <a:pPr marL="0" indent="0">
              <a:buNone/>
            </a:pPr>
            <a:r>
              <a:rPr lang="zh-CN" altLang="en-US" sz="1400" dirty="0"/>
              <a:t>成员 ：程金花、卢龙、杨偏、高一善、杨道继、徐霞</a:t>
            </a:r>
          </a:p>
          <a:p>
            <a:pPr marL="0" indent="0">
              <a:buNone/>
            </a:pPr>
            <a:r>
              <a:rPr lang="zh-CN" altLang="en-US" sz="1600" dirty="0"/>
              <a:t>组长职责:课题组长在学校课题研究领导组的带领下进行课题研究，具体组织参与教师的理论学习、集中培训，组织邀请教育(学术)专家进行专题讲座，具体指导高中信息技术教师专业能力提升的校本培训教材的开发，指导课题小组建立学习共同体，扎实开展理论研讨、课题研究课教学实践、教育教学反思、教育案例、教学课例、教育叙事、研究论文等文章撰写，促进教师理论水平不断提升、实践能力不断提高、专业素质不断发展，进而实现学生发展和学校发展的目标。</a:t>
            </a:r>
          </a:p>
          <a:p>
            <a:pPr marL="0" indent="0">
              <a:buNone/>
            </a:pPr>
            <a:r>
              <a:rPr lang="zh-CN" altLang="en-US" sz="1600" dirty="0"/>
              <a:t>研究组成员根据课题实施方案及相关计划、制度，认真、扎实、有效地开展课题研究活动，具体以课题研究课教学实践+反思、高中信息技术教学网站交流分享等形式为载体，层层深入，完成课题研究工作，最终达到教师、学生、学校共同发展。</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sym typeface="+mn-ea"/>
              </a:rPr>
              <a:t>五、研究分工：</a:t>
            </a:r>
            <a:r>
              <a:rPr lang="zh-CN" altLang="en-US"/>
              <a:t/>
            </a:r>
            <a:br>
              <a:rPr lang="zh-CN" altLang="en-US"/>
            </a:br>
            <a:endParaRPr lang="zh-CN" altLang="en-US"/>
          </a:p>
        </p:txBody>
      </p:sp>
      <p:sp>
        <p:nvSpPr>
          <p:cNvPr id="3" name="内容占位符 2"/>
          <p:cNvSpPr>
            <a:spLocks noGrp="1"/>
          </p:cNvSpPr>
          <p:nvPr>
            <p:ph idx="1"/>
          </p:nvPr>
        </p:nvSpPr>
        <p:spPr>
          <a:xfrm>
            <a:off x="457200" y="1207062"/>
            <a:ext cx="7681784" cy="3634740"/>
          </a:xfrm>
        </p:spPr>
        <p:txBody>
          <a:bodyPr>
            <a:normAutofit fontScale="95000"/>
          </a:bodyPr>
          <a:lstStyle/>
          <a:p>
            <a:pPr marL="0" indent="0">
              <a:buNone/>
            </a:pPr>
            <a:r>
              <a:rPr lang="zh-CN" altLang="en-US" dirty="0"/>
              <a:t>金桦勇：负责课题的开题报告、中期报告、结题报告、研究论文等文章的撰写，负责校本培训教材开发、整理、课题结题工作等。</a:t>
            </a:r>
          </a:p>
          <a:p>
            <a:pPr marL="0" indent="0">
              <a:buNone/>
            </a:pPr>
            <a:r>
              <a:rPr lang="zh-CN" altLang="en-US" dirty="0"/>
              <a:t>程金花：负责新教材课件制作、图像处理软件及3Done创客案例校本教材开发。</a:t>
            </a:r>
          </a:p>
          <a:p>
            <a:pPr marL="0" indent="0">
              <a:buNone/>
            </a:pPr>
            <a:r>
              <a:rPr lang="zh-CN" altLang="en-US" dirty="0"/>
              <a:t>卢龙：负责新教材微课制作、Excel表格处理技巧案例校本教材开发。</a:t>
            </a:r>
          </a:p>
          <a:p>
            <a:pPr marL="0" indent="0">
              <a:buNone/>
            </a:pPr>
            <a:r>
              <a:rPr lang="zh-CN" altLang="en-US" dirty="0"/>
              <a:t>杨偏：负责新教材教案设计、视频及微课软件校本教材开发。</a:t>
            </a:r>
          </a:p>
          <a:p>
            <a:pPr marL="0" indent="0">
              <a:buNone/>
            </a:pPr>
            <a:r>
              <a:rPr lang="zh-CN" altLang="en-US" dirty="0"/>
              <a:t>高一善：负责教学录像课制作，声音处理技巧教材开发。</a:t>
            </a:r>
          </a:p>
          <a:p>
            <a:pPr marL="0" indent="0">
              <a:buNone/>
            </a:pPr>
            <a:r>
              <a:rPr lang="zh-CN" altLang="en-US" dirty="0"/>
              <a:t>杨道继：负责文本信息加工技巧校本教材开发。</a:t>
            </a:r>
          </a:p>
          <a:p>
            <a:pPr marL="0" indent="0">
              <a:buNone/>
            </a:pPr>
            <a:r>
              <a:rPr lang="zh-CN" altLang="en-US" dirty="0"/>
              <a:t>徐霞：负责课件制作技巧校本教材开发。</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六、实施计划</a:t>
            </a:r>
          </a:p>
        </p:txBody>
      </p:sp>
      <p:sp>
        <p:nvSpPr>
          <p:cNvPr id="3" name="内容占位符 2"/>
          <p:cNvSpPr>
            <a:spLocks noGrp="1"/>
          </p:cNvSpPr>
          <p:nvPr>
            <p:ph idx="1"/>
          </p:nvPr>
        </p:nvSpPr>
        <p:spPr/>
        <p:txBody>
          <a:bodyPr/>
          <a:lstStyle/>
          <a:p>
            <a:pPr marL="0" indent="0">
              <a:buNone/>
            </a:pPr>
            <a:r>
              <a:rPr lang="zh-CN" altLang="en-US" sz="1200" dirty="0"/>
              <a:t>2020　年 10  月——　2020  年12  月</a:t>
            </a:r>
          </a:p>
          <a:p>
            <a:pPr marL="0" indent="0">
              <a:buNone/>
            </a:pPr>
            <a:r>
              <a:rPr lang="zh-CN" altLang="en-US" sz="1200" dirty="0"/>
              <a:t>发放调查问卷，完成《高中信息技术教师专业能力现状调查报告》</a:t>
            </a:r>
          </a:p>
          <a:p>
            <a:pPr marL="0" indent="0">
              <a:buNone/>
            </a:pPr>
            <a:r>
              <a:rPr lang="zh-CN" altLang="en-US" sz="1200" dirty="0"/>
              <a:t>2020年11月－2021年1月　　　　　 完成《高中信息技术教师专业能力提升策略研究》开题报告</a:t>
            </a:r>
          </a:p>
          <a:p>
            <a:pPr marL="0" indent="0">
              <a:buNone/>
            </a:pPr>
            <a:r>
              <a:rPr lang="zh-CN" altLang="en-US" sz="1200" dirty="0"/>
              <a:t>2021　年　1　月——　2021　年　3　</a:t>
            </a:r>
            <a:r>
              <a:rPr lang="zh-CN" altLang="en-US" sz="1200" dirty="0" smtClean="0"/>
              <a:t>月完成</a:t>
            </a:r>
            <a:r>
              <a:rPr lang="zh-CN" altLang="en-US" sz="1200" dirty="0"/>
              <a:t>《高中信息技术教师专业能力培训方案》</a:t>
            </a:r>
          </a:p>
          <a:p>
            <a:pPr marL="0" indent="0">
              <a:buNone/>
            </a:pPr>
            <a:r>
              <a:rPr lang="zh-CN" altLang="en-US" sz="1200" dirty="0"/>
              <a:t>2021　年　3　月——　2021　年　10月　组织课题组成员进行五次以上的信息技术专业能力培训或学习</a:t>
            </a:r>
          </a:p>
          <a:p>
            <a:pPr marL="0" indent="0">
              <a:buNone/>
            </a:pPr>
            <a:r>
              <a:rPr lang="zh-CN" altLang="en-US" sz="1200" dirty="0"/>
              <a:t>2021　年　11　月——　2021　</a:t>
            </a:r>
            <a:r>
              <a:rPr lang="zh-CN" altLang="en-US" sz="1200" dirty="0" smtClean="0"/>
              <a:t>年12月完成</a:t>
            </a:r>
            <a:r>
              <a:rPr lang="zh-CN" altLang="en-US" sz="1200" dirty="0"/>
              <a:t>《高中信息技术教师专业能力提升策略研究》中期研究报告</a:t>
            </a:r>
          </a:p>
          <a:p>
            <a:pPr marL="0" indent="0">
              <a:buNone/>
            </a:pPr>
            <a:r>
              <a:rPr lang="zh-CN" altLang="en-US" sz="1200" dirty="0"/>
              <a:t>2021　年　3　月——　2022　年　5　</a:t>
            </a:r>
            <a:r>
              <a:rPr lang="zh-CN" altLang="en-US" sz="1200" dirty="0" smtClean="0"/>
              <a:t>月完成</a:t>
            </a:r>
            <a:r>
              <a:rPr lang="zh-CN" altLang="en-US" sz="1200" dirty="0"/>
              <a:t>《高中信息技术教学资源集》建设任务</a:t>
            </a:r>
          </a:p>
          <a:p>
            <a:pPr marL="0" indent="0">
              <a:buNone/>
            </a:pPr>
            <a:r>
              <a:rPr lang="zh-CN" altLang="en-US" sz="1200" dirty="0"/>
              <a:t>2021　年　3　月——　2022　年　8　</a:t>
            </a:r>
            <a:r>
              <a:rPr lang="zh-CN" altLang="en-US" sz="1200" dirty="0" smtClean="0"/>
              <a:t>月完成</a:t>
            </a:r>
            <a:r>
              <a:rPr lang="zh-CN" altLang="en-US" sz="1200" dirty="0"/>
              <a:t>《高中信息技术教师专业能力培训校本教材》编写任务</a:t>
            </a:r>
          </a:p>
          <a:p>
            <a:pPr marL="0" indent="0">
              <a:buNone/>
            </a:pPr>
            <a:r>
              <a:rPr lang="zh-CN" altLang="en-US" sz="1200" dirty="0"/>
              <a:t>2022　年　7　月——　2022　年　8　</a:t>
            </a:r>
            <a:r>
              <a:rPr lang="zh-CN" altLang="en-US" sz="1200" dirty="0" smtClean="0"/>
              <a:t>月完成</a:t>
            </a:r>
            <a:r>
              <a:rPr lang="zh-CN" altLang="en-US" sz="1200" dirty="0"/>
              <a:t>《高中信息技术教师专业能力提升策略研究》课题研究报告</a:t>
            </a:r>
          </a:p>
          <a:p>
            <a:pPr marL="0" indent="0">
              <a:buNone/>
            </a:pPr>
            <a:r>
              <a:rPr lang="zh-CN" altLang="en-US" sz="1200" dirty="0"/>
              <a:t>2022　年　8　月——　2022　年　9　</a:t>
            </a:r>
            <a:r>
              <a:rPr lang="zh-CN" altLang="en-US" sz="1200" dirty="0" smtClean="0"/>
              <a:t>月完成</a:t>
            </a:r>
            <a:r>
              <a:rPr lang="zh-CN" altLang="en-US" sz="1200" dirty="0"/>
              <a:t>《高中信息技术教师专业能力提升策略研究》课题结题报告</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七、课题组已开展的前期工作</a:t>
            </a:r>
          </a:p>
        </p:txBody>
      </p:sp>
      <p:sp>
        <p:nvSpPr>
          <p:cNvPr id="3" name="内容占位符 2"/>
          <p:cNvSpPr>
            <a:spLocks noGrp="1"/>
          </p:cNvSpPr>
          <p:nvPr>
            <p:ph idx="1"/>
          </p:nvPr>
        </p:nvSpPr>
        <p:spPr/>
        <p:txBody>
          <a:bodyPr>
            <a:normAutofit fontScale="75000" lnSpcReduction="20000"/>
          </a:bodyPr>
          <a:lstStyle/>
          <a:p>
            <a:pPr marL="0" indent="0">
              <a:buNone/>
            </a:pPr>
            <a:r>
              <a:rPr lang="zh-CN" altLang="en-US"/>
              <a:t>1.     开展了课题调查问卷《高中信息技术教师专业能力现状调查》，为课题研究积累了第一手研究资料。</a:t>
            </a:r>
          </a:p>
          <a:p>
            <a:pPr marL="0" indent="0">
              <a:buNone/>
            </a:pPr>
            <a:r>
              <a:rPr lang="zh-CN" altLang="en-US"/>
              <a:t>2.     2020年11月，金桦勇老师、程金花老师参加吉安市中小学信息技术教学研讨会，金桦勇老师在研讨会上做了题为《网络教研促进信息技术学科教师专业成长》的讲座，受到与会教师的热烈欢迎。</a:t>
            </a:r>
          </a:p>
          <a:p>
            <a:pPr marL="0" indent="0">
              <a:buNone/>
            </a:pPr>
            <a:r>
              <a:rPr lang="zh-CN" altLang="en-US"/>
              <a:t>3.     2020年11月，金桦勇老师参加江西省国培计划省级专家团队研修班培训活动。</a:t>
            </a:r>
          </a:p>
          <a:p>
            <a:pPr marL="0" indent="0">
              <a:buNone/>
            </a:pPr>
            <a:r>
              <a:rPr lang="zh-CN" altLang="en-US"/>
              <a:t>4.     2020年12月，杨道继老师参加了江西省中小学信息技术创客教育培训活动.</a:t>
            </a:r>
          </a:p>
          <a:p>
            <a:pPr marL="0" indent="0">
              <a:buNone/>
            </a:pPr>
            <a:r>
              <a:rPr lang="zh-CN" altLang="en-US"/>
              <a:t>5.     2020年12月，杨偏老师参加了江西省信息技术应用能力提升工程2.0培训活动。</a:t>
            </a:r>
          </a:p>
          <a:p>
            <a:pPr marL="0" indent="0">
              <a:buNone/>
            </a:pPr>
            <a:r>
              <a:rPr lang="zh-CN" altLang="en-US"/>
              <a:t>6.     2020年12月，金桦勇老师开展了校级高中信息技术教学公开研讨课。</a:t>
            </a:r>
          </a:p>
          <a:p>
            <a:pPr marL="0" indent="0">
              <a:buNone/>
            </a:pPr>
            <a:r>
              <a:rPr lang="zh-CN" altLang="en-US"/>
              <a:t>7.   通过国家哲学社会科学文献中心网站下载了大量的课题参考文献，为课题研究积累了丰富的研究资料。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八、经费分配：</a:t>
            </a:r>
          </a:p>
        </p:txBody>
      </p:sp>
      <p:sp>
        <p:nvSpPr>
          <p:cNvPr id="3" name="内容占位符 2"/>
          <p:cNvSpPr>
            <a:spLocks noGrp="1"/>
          </p:cNvSpPr>
          <p:nvPr>
            <p:ph idx="1"/>
          </p:nvPr>
        </p:nvSpPr>
        <p:spPr/>
        <p:txBody>
          <a:bodyPr/>
          <a:lstStyle/>
          <a:p>
            <a:pPr marL="0" indent="0">
              <a:buNone/>
            </a:pPr>
            <a:r>
              <a:rPr lang="zh-CN" altLang="en-US"/>
              <a:t>（1）购买课题研究资料图书10册共计人民币200元。</a:t>
            </a:r>
          </a:p>
          <a:p>
            <a:pPr marL="0" indent="0">
              <a:buNone/>
            </a:pPr>
            <a:r>
              <a:rPr lang="zh-CN" altLang="en-US"/>
              <a:t>（2）存储课题研究资料的高中信息技术教学网站空间两年使用费400元。</a:t>
            </a:r>
          </a:p>
          <a:p>
            <a:pPr marL="0" indent="0">
              <a:buNone/>
            </a:pPr>
            <a:r>
              <a:rPr lang="zh-CN" altLang="en-US"/>
              <a:t>（3）课题研究资料、校本教材打印复印费300元</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基本">
  <a:themeElements>
    <a:clrScheme name="基本">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基本">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68</TotalTime>
  <Words>1213</Words>
  <Application>Microsoft Office PowerPoint</Application>
  <PresentationFormat>全屏显示(16:9)</PresentationFormat>
  <Paragraphs>65</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基本</vt:lpstr>
      <vt:lpstr>“高中信息技术教师专业能力提升策略研究” 课题开题论证会</vt:lpstr>
      <vt:lpstr>一、研究内容</vt:lpstr>
      <vt:lpstr>二、研究目标 </vt:lpstr>
      <vt:lpstr>三、研究方法： </vt:lpstr>
      <vt:lpstr>四、课题组织： </vt:lpstr>
      <vt:lpstr>五、研究分工： </vt:lpstr>
      <vt:lpstr>六、实施计划</vt:lpstr>
      <vt:lpstr>七、课题组已开展的前期工作</vt:lpstr>
      <vt:lpstr>八、经费分配：</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“高中信息技术教师专业能力提升策略研究” 课题开题论证会</dc:title>
  <dc:creator>Administrator</dc:creator>
  <cp:lastModifiedBy>good</cp:lastModifiedBy>
  <cp:revision>20</cp:revision>
  <dcterms:created xsi:type="dcterms:W3CDTF">2021-01-05T12:13:00Z</dcterms:created>
  <dcterms:modified xsi:type="dcterms:W3CDTF">2021-01-06T02:23:25Z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